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20"/>
  </p:notesMasterIdLst>
  <p:sldIdLst>
    <p:sldId id="306" r:id="rId5"/>
    <p:sldId id="307" r:id="rId6"/>
    <p:sldId id="309" r:id="rId7"/>
    <p:sldId id="316" r:id="rId8"/>
    <p:sldId id="308" r:id="rId9"/>
    <p:sldId id="315" r:id="rId10"/>
    <p:sldId id="294" r:id="rId11"/>
    <p:sldId id="295" r:id="rId12"/>
    <p:sldId id="310" r:id="rId13"/>
    <p:sldId id="313" r:id="rId14"/>
    <p:sldId id="303" r:id="rId15"/>
    <p:sldId id="304" r:id="rId16"/>
    <p:sldId id="305" r:id="rId17"/>
    <p:sldId id="311" r:id="rId18"/>
    <p:sldId id="31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0024" autoAdjust="0"/>
  </p:normalViewPr>
  <p:slideViewPr>
    <p:cSldViewPr snapToGrid="0">
      <p:cViewPr varScale="1">
        <p:scale>
          <a:sx n="68" d="100"/>
          <a:sy n="68" d="100"/>
        </p:scale>
        <p:origin x="1219" y="72"/>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974-4FBB-8267-A07818BB3818}"/>
            </c:ext>
          </c:extLst>
        </c:ser>
        <c:ser>
          <c:idx val="1"/>
          <c:order val="1"/>
          <c:tx>
            <c:strRef>
              <c:f>Sheet1!$C$1</c:f>
              <c:strCache>
                <c:ptCount val="1"/>
                <c:pt idx="0">
                  <c:v>Series 2</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974-4FBB-8267-A07818BB3818}"/>
            </c:ext>
          </c:extLst>
        </c:ser>
        <c:ser>
          <c:idx val="2"/>
          <c:order val="2"/>
          <c:tx>
            <c:strRef>
              <c:f>Sheet1!$D$1</c:f>
              <c:strCache>
                <c:ptCount val="1"/>
                <c:pt idx="0">
                  <c:v>Series 3</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974-4FBB-8267-A07818BB3818}"/>
            </c:ext>
          </c:extLst>
        </c:ser>
        <c:dLbls>
          <c:showLegendKey val="0"/>
          <c:showVal val="0"/>
          <c:showCatName val="0"/>
          <c:showSerName val="0"/>
          <c:showPercent val="0"/>
          <c:showBubbleSize val="0"/>
        </c:dLbls>
        <c:gapWidth val="219"/>
        <c:overlap val="-27"/>
        <c:axId val="1228544223"/>
        <c:axId val="1196036207"/>
      </c:barChart>
      <c:catAx>
        <c:axId val="1228544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196036207"/>
        <c:crosses val="autoZero"/>
        <c:auto val="1"/>
        <c:lblAlgn val="ctr"/>
        <c:lblOffset val="100"/>
        <c:noMultiLvlLbl val="0"/>
      </c:catAx>
      <c:valAx>
        <c:axId val="11960362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2285442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 Id="rId4" Type="http://schemas.openxmlformats.org/officeDocument/2006/relationships/image" Target="../media/image10.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 Id="rId4" Type="http://schemas.openxmlformats.org/officeDocument/2006/relationships/image" Target="../media/image10.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2C2BD9-0562-4FDA-A125-54106C5A8396}"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BC60AAE0-9208-415E-95FF-EFD7A73B6B7F}">
      <dgm:prSet/>
      <dgm:spPr/>
      <dgm:t>
        <a:bodyPr/>
        <a:lstStyle/>
        <a:p>
          <a:pPr algn="ctr"/>
          <a:r>
            <a:rPr lang="en-US" dirty="0"/>
            <a:t>Written in Python, a scraping tool capable of querying the internet with multiple search engines.</a:t>
          </a:r>
        </a:p>
      </dgm:t>
    </dgm:pt>
    <dgm:pt modelId="{857EAAED-74A8-40BB-B5FA-D93A69AEC603}" type="parTrans" cxnId="{80BBA616-45CE-4BC3-8E57-85BC61687394}">
      <dgm:prSet/>
      <dgm:spPr/>
      <dgm:t>
        <a:bodyPr/>
        <a:lstStyle/>
        <a:p>
          <a:endParaRPr lang="en-US"/>
        </a:p>
      </dgm:t>
    </dgm:pt>
    <dgm:pt modelId="{9A0CD33D-4D6F-4617-81D5-8889E09E3C71}" type="sibTrans" cxnId="{80BBA616-45CE-4BC3-8E57-85BC61687394}">
      <dgm:prSet/>
      <dgm:spPr/>
      <dgm:t>
        <a:bodyPr/>
        <a:lstStyle/>
        <a:p>
          <a:endParaRPr lang="en-US"/>
        </a:p>
      </dgm:t>
    </dgm:pt>
    <dgm:pt modelId="{F01BFCC3-FB66-490F-B87D-7466B4779153}">
      <dgm:prSet/>
      <dgm:spPr/>
      <dgm:t>
        <a:bodyPr/>
        <a:lstStyle/>
        <a:p>
          <a:pPr algn="ctr"/>
          <a:r>
            <a:rPr lang="en-US" dirty="0"/>
            <a:t>Capable of gathering target domains, employee emails and target hosts</a:t>
          </a:r>
        </a:p>
      </dgm:t>
    </dgm:pt>
    <dgm:pt modelId="{F441A180-4A11-47DF-9125-14869DD09C92}" type="parTrans" cxnId="{D75B688D-1D97-4637-9F3B-D3DB4D69FA47}">
      <dgm:prSet/>
      <dgm:spPr/>
      <dgm:t>
        <a:bodyPr/>
        <a:lstStyle/>
        <a:p>
          <a:endParaRPr lang="en-US"/>
        </a:p>
      </dgm:t>
    </dgm:pt>
    <dgm:pt modelId="{29C0FD19-EEFD-4E07-B2F6-81DA8E431EBD}" type="sibTrans" cxnId="{D75B688D-1D97-4637-9F3B-D3DB4D69FA47}">
      <dgm:prSet/>
      <dgm:spPr/>
      <dgm:t>
        <a:bodyPr/>
        <a:lstStyle/>
        <a:p>
          <a:endParaRPr lang="en-US"/>
        </a:p>
      </dgm:t>
    </dgm:pt>
    <dgm:pt modelId="{DDA8390E-3265-46AD-BDB6-E015C8E81E46}">
      <dgm:prSet/>
      <dgm:spPr/>
      <dgm:t>
        <a:bodyPr/>
        <a:lstStyle/>
        <a:p>
          <a:pPr algn="ctr"/>
          <a:r>
            <a:rPr lang="en-US" dirty="0"/>
            <a:t>Supports passive reconnaissance (No direct communication to the target)</a:t>
          </a:r>
        </a:p>
      </dgm:t>
    </dgm:pt>
    <dgm:pt modelId="{4C5CACC5-114A-4C44-BAF6-FAA8F602FCDF}" type="parTrans" cxnId="{FE10C83D-2A34-454C-8CE1-01DD0ABAE72A}">
      <dgm:prSet/>
      <dgm:spPr/>
      <dgm:t>
        <a:bodyPr/>
        <a:lstStyle/>
        <a:p>
          <a:endParaRPr lang="en-US"/>
        </a:p>
      </dgm:t>
    </dgm:pt>
    <dgm:pt modelId="{D6305C90-A365-4328-9740-FC2340190C2B}" type="sibTrans" cxnId="{FE10C83D-2A34-454C-8CE1-01DD0ABAE72A}">
      <dgm:prSet/>
      <dgm:spPr/>
      <dgm:t>
        <a:bodyPr/>
        <a:lstStyle/>
        <a:p>
          <a:endParaRPr lang="en-US"/>
        </a:p>
      </dgm:t>
    </dgm:pt>
    <dgm:pt modelId="{B032211A-0BC4-4E02-ABC4-FCF1D215CCC3}" type="pres">
      <dgm:prSet presAssocID="{B52C2BD9-0562-4FDA-A125-54106C5A8396}" presName="vert0" presStyleCnt="0">
        <dgm:presLayoutVars>
          <dgm:dir/>
          <dgm:animOne val="branch"/>
          <dgm:animLvl val="lvl"/>
        </dgm:presLayoutVars>
      </dgm:prSet>
      <dgm:spPr/>
    </dgm:pt>
    <dgm:pt modelId="{4FC70126-1C90-4029-BA58-6F4A43D16073}" type="pres">
      <dgm:prSet presAssocID="{BC60AAE0-9208-415E-95FF-EFD7A73B6B7F}" presName="thickLine" presStyleLbl="alignNode1" presStyleIdx="0" presStyleCnt="3"/>
      <dgm:spPr/>
    </dgm:pt>
    <dgm:pt modelId="{983EE767-0329-4E4F-A946-9E67990E8A0A}" type="pres">
      <dgm:prSet presAssocID="{BC60AAE0-9208-415E-95FF-EFD7A73B6B7F}" presName="horz1" presStyleCnt="0"/>
      <dgm:spPr/>
    </dgm:pt>
    <dgm:pt modelId="{50760EE2-A1E2-42E9-BEE8-7C6F2BD0DAE7}" type="pres">
      <dgm:prSet presAssocID="{BC60AAE0-9208-415E-95FF-EFD7A73B6B7F}" presName="tx1" presStyleLbl="revTx" presStyleIdx="0" presStyleCnt="3"/>
      <dgm:spPr/>
    </dgm:pt>
    <dgm:pt modelId="{7FDD60F7-C9D7-4A13-B71C-0B6FFE7250F9}" type="pres">
      <dgm:prSet presAssocID="{BC60AAE0-9208-415E-95FF-EFD7A73B6B7F}" presName="vert1" presStyleCnt="0"/>
      <dgm:spPr/>
    </dgm:pt>
    <dgm:pt modelId="{1E08A00E-D0AA-43BC-87F6-E4F69F35F995}" type="pres">
      <dgm:prSet presAssocID="{F01BFCC3-FB66-490F-B87D-7466B4779153}" presName="thickLine" presStyleLbl="alignNode1" presStyleIdx="1" presStyleCnt="3"/>
      <dgm:spPr/>
    </dgm:pt>
    <dgm:pt modelId="{D8AC5E8F-C2FF-4CB1-A996-788AB5C33289}" type="pres">
      <dgm:prSet presAssocID="{F01BFCC3-FB66-490F-B87D-7466B4779153}" presName="horz1" presStyleCnt="0"/>
      <dgm:spPr/>
    </dgm:pt>
    <dgm:pt modelId="{199183BB-3F50-414A-9104-99A008F52B37}" type="pres">
      <dgm:prSet presAssocID="{F01BFCC3-FB66-490F-B87D-7466B4779153}" presName="tx1" presStyleLbl="revTx" presStyleIdx="1" presStyleCnt="3"/>
      <dgm:spPr/>
    </dgm:pt>
    <dgm:pt modelId="{6D6F4C9F-3820-49C1-8D0F-0CC88C54F15C}" type="pres">
      <dgm:prSet presAssocID="{F01BFCC3-FB66-490F-B87D-7466B4779153}" presName="vert1" presStyleCnt="0"/>
      <dgm:spPr/>
    </dgm:pt>
    <dgm:pt modelId="{199722BB-6399-448C-80AE-024DD6D5B42F}" type="pres">
      <dgm:prSet presAssocID="{DDA8390E-3265-46AD-BDB6-E015C8E81E46}" presName="thickLine" presStyleLbl="alignNode1" presStyleIdx="2" presStyleCnt="3"/>
      <dgm:spPr/>
    </dgm:pt>
    <dgm:pt modelId="{2FE32426-3F64-421D-8A05-A1190E887F3A}" type="pres">
      <dgm:prSet presAssocID="{DDA8390E-3265-46AD-BDB6-E015C8E81E46}" presName="horz1" presStyleCnt="0"/>
      <dgm:spPr/>
    </dgm:pt>
    <dgm:pt modelId="{1CB63CE9-06B1-4933-B476-708BBB6A8B5A}" type="pres">
      <dgm:prSet presAssocID="{DDA8390E-3265-46AD-BDB6-E015C8E81E46}" presName="tx1" presStyleLbl="revTx" presStyleIdx="2" presStyleCnt="3"/>
      <dgm:spPr/>
    </dgm:pt>
    <dgm:pt modelId="{6D598202-830B-4949-9E01-D9CEB1CA815C}" type="pres">
      <dgm:prSet presAssocID="{DDA8390E-3265-46AD-BDB6-E015C8E81E46}" presName="vert1" presStyleCnt="0"/>
      <dgm:spPr/>
    </dgm:pt>
  </dgm:ptLst>
  <dgm:cxnLst>
    <dgm:cxn modelId="{D1371001-C460-4F0C-858E-CC61A0850AD4}" type="presOf" srcId="{BC60AAE0-9208-415E-95FF-EFD7A73B6B7F}" destId="{50760EE2-A1E2-42E9-BEE8-7C6F2BD0DAE7}" srcOrd="0" destOrd="0" presId="urn:microsoft.com/office/officeart/2008/layout/LinedList"/>
    <dgm:cxn modelId="{80BBA616-45CE-4BC3-8E57-85BC61687394}" srcId="{B52C2BD9-0562-4FDA-A125-54106C5A8396}" destId="{BC60AAE0-9208-415E-95FF-EFD7A73B6B7F}" srcOrd="0" destOrd="0" parTransId="{857EAAED-74A8-40BB-B5FA-D93A69AEC603}" sibTransId="{9A0CD33D-4D6F-4617-81D5-8889E09E3C71}"/>
    <dgm:cxn modelId="{00FF6721-374D-4699-B5AF-3A1BCD3037D8}" type="presOf" srcId="{F01BFCC3-FB66-490F-B87D-7466B4779153}" destId="{199183BB-3F50-414A-9104-99A008F52B37}" srcOrd="0" destOrd="0" presId="urn:microsoft.com/office/officeart/2008/layout/LinedList"/>
    <dgm:cxn modelId="{A165DE2F-66E6-438C-9F62-3D8ED8D9D64E}" type="presOf" srcId="{B52C2BD9-0562-4FDA-A125-54106C5A8396}" destId="{B032211A-0BC4-4E02-ABC4-FCF1D215CCC3}" srcOrd="0" destOrd="0" presId="urn:microsoft.com/office/officeart/2008/layout/LinedList"/>
    <dgm:cxn modelId="{FE10C83D-2A34-454C-8CE1-01DD0ABAE72A}" srcId="{B52C2BD9-0562-4FDA-A125-54106C5A8396}" destId="{DDA8390E-3265-46AD-BDB6-E015C8E81E46}" srcOrd="2" destOrd="0" parTransId="{4C5CACC5-114A-4C44-BAF6-FAA8F602FCDF}" sibTransId="{D6305C90-A365-4328-9740-FC2340190C2B}"/>
    <dgm:cxn modelId="{F754413F-4739-4938-897E-7D3461FA2673}" type="presOf" srcId="{DDA8390E-3265-46AD-BDB6-E015C8E81E46}" destId="{1CB63CE9-06B1-4933-B476-708BBB6A8B5A}" srcOrd="0" destOrd="0" presId="urn:microsoft.com/office/officeart/2008/layout/LinedList"/>
    <dgm:cxn modelId="{D75B688D-1D97-4637-9F3B-D3DB4D69FA47}" srcId="{B52C2BD9-0562-4FDA-A125-54106C5A8396}" destId="{F01BFCC3-FB66-490F-B87D-7466B4779153}" srcOrd="1" destOrd="0" parTransId="{F441A180-4A11-47DF-9125-14869DD09C92}" sibTransId="{29C0FD19-EEFD-4E07-B2F6-81DA8E431EBD}"/>
    <dgm:cxn modelId="{0BB95817-7508-4DEF-8615-20718A2C612D}" type="presParOf" srcId="{B032211A-0BC4-4E02-ABC4-FCF1D215CCC3}" destId="{4FC70126-1C90-4029-BA58-6F4A43D16073}" srcOrd="0" destOrd="0" presId="urn:microsoft.com/office/officeart/2008/layout/LinedList"/>
    <dgm:cxn modelId="{84F4246D-092F-4870-BDF7-9B0E3276ED5B}" type="presParOf" srcId="{B032211A-0BC4-4E02-ABC4-FCF1D215CCC3}" destId="{983EE767-0329-4E4F-A946-9E67990E8A0A}" srcOrd="1" destOrd="0" presId="urn:microsoft.com/office/officeart/2008/layout/LinedList"/>
    <dgm:cxn modelId="{739A38E6-B232-444C-BCE1-BC27D3E3900B}" type="presParOf" srcId="{983EE767-0329-4E4F-A946-9E67990E8A0A}" destId="{50760EE2-A1E2-42E9-BEE8-7C6F2BD0DAE7}" srcOrd="0" destOrd="0" presId="urn:microsoft.com/office/officeart/2008/layout/LinedList"/>
    <dgm:cxn modelId="{54C97988-90B8-4C93-8187-8C00E74F5629}" type="presParOf" srcId="{983EE767-0329-4E4F-A946-9E67990E8A0A}" destId="{7FDD60F7-C9D7-4A13-B71C-0B6FFE7250F9}" srcOrd="1" destOrd="0" presId="urn:microsoft.com/office/officeart/2008/layout/LinedList"/>
    <dgm:cxn modelId="{D54DAE0E-4159-4DCF-B350-1422F06F137A}" type="presParOf" srcId="{B032211A-0BC4-4E02-ABC4-FCF1D215CCC3}" destId="{1E08A00E-D0AA-43BC-87F6-E4F69F35F995}" srcOrd="2" destOrd="0" presId="urn:microsoft.com/office/officeart/2008/layout/LinedList"/>
    <dgm:cxn modelId="{A70AF7E6-5013-478B-AD28-9E6E1A06B08C}" type="presParOf" srcId="{B032211A-0BC4-4E02-ABC4-FCF1D215CCC3}" destId="{D8AC5E8F-C2FF-4CB1-A996-788AB5C33289}" srcOrd="3" destOrd="0" presId="urn:microsoft.com/office/officeart/2008/layout/LinedList"/>
    <dgm:cxn modelId="{512FEADD-D89F-4124-B70D-A77136BA9212}" type="presParOf" srcId="{D8AC5E8F-C2FF-4CB1-A996-788AB5C33289}" destId="{199183BB-3F50-414A-9104-99A008F52B37}" srcOrd="0" destOrd="0" presId="urn:microsoft.com/office/officeart/2008/layout/LinedList"/>
    <dgm:cxn modelId="{D396E2D8-C147-47AD-8818-AECEC537B750}" type="presParOf" srcId="{D8AC5E8F-C2FF-4CB1-A996-788AB5C33289}" destId="{6D6F4C9F-3820-49C1-8D0F-0CC88C54F15C}" srcOrd="1" destOrd="0" presId="urn:microsoft.com/office/officeart/2008/layout/LinedList"/>
    <dgm:cxn modelId="{257AACF2-C64C-46FD-B53E-40B4891247A5}" type="presParOf" srcId="{B032211A-0BC4-4E02-ABC4-FCF1D215CCC3}" destId="{199722BB-6399-448C-80AE-024DD6D5B42F}" srcOrd="4" destOrd="0" presId="urn:microsoft.com/office/officeart/2008/layout/LinedList"/>
    <dgm:cxn modelId="{ACC0F11F-AC1F-43EF-804A-031D5E6C6E16}" type="presParOf" srcId="{B032211A-0BC4-4E02-ABC4-FCF1D215CCC3}" destId="{2FE32426-3F64-421D-8A05-A1190E887F3A}" srcOrd="5" destOrd="0" presId="urn:microsoft.com/office/officeart/2008/layout/LinedList"/>
    <dgm:cxn modelId="{332E1F08-A80F-4590-966A-6EAA380CCE68}" type="presParOf" srcId="{2FE32426-3F64-421D-8A05-A1190E887F3A}" destId="{1CB63CE9-06B1-4933-B476-708BBB6A8B5A}" srcOrd="0" destOrd="0" presId="urn:microsoft.com/office/officeart/2008/layout/LinedList"/>
    <dgm:cxn modelId="{07256303-F652-4063-9974-BEBD0E70D794}" type="presParOf" srcId="{2FE32426-3F64-421D-8A05-A1190E887F3A}" destId="{6D598202-830B-4949-9E01-D9CEB1CA815C}"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4C6061-5535-43FE-AA7B-2832F827C863}"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60F5C96D-348A-449E-85FF-664FDFD3A57D}">
      <dgm:prSet/>
      <dgm:spPr/>
      <dgm:t>
        <a:bodyPr/>
        <a:lstStyle/>
        <a:p>
          <a:pPr algn="ctr"/>
          <a:r>
            <a:rPr lang="en-US" dirty="0"/>
            <a:t>theHarvester</a:t>
          </a:r>
        </a:p>
      </dgm:t>
    </dgm:pt>
    <dgm:pt modelId="{A47AD073-4318-4812-8513-8CA506B6040E}" type="parTrans" cxnId="{4239D8F7-D4EB-474B-8663-9CD82667BFDC}">
      <dgm:prSet/>
      <dgm:spPr/>
      <dgm:t>
        <a:bodyPr/>
        <a:lstStyle/>
        <a:p>
          <a:endParaRPr lang="en-US"/>
        </a:p>
      </dgm:t>
    </dgm:pt>
    <dgm:pt modelId="{3D95359E-9FF7-4AF5-8B1A-7BEC661D0FCB}" type="sibTrans" cxnId="{4239D8F7-D4EB-474B-8663-9CD82667BFDC}">
      <dgm:prSet/>
      <dgm:spPr/>
      <dgm:t>
        <a:bodyPr/>
        <a:lstStyle/>
        <a:p>
          <a:endParaRPr lang="en-US"/>
        </a:p>
      </dgm:t>
    </dgm:pt>
    <dgm:pt modelId="{8C5098F9-D28B-4F14-AC8D-A8811E6FAAB4}">
      <dgm:prSet/>
      <dgm:spPr/>
      <dgm:t>
        <a:bodyPr/>
        <a:lstStyle/>
        <a:p>
          <a:pPr algn="ctr"/>
          <a:r>
            <a:rPr lang="en-US" dirty="0" err="1"/>
            <a:t>Netcraft</a:t>
          </a:r>
          <a:endParaRPr lang="en-US" dirty="0"/>
        </a:p>
      </dgm:t>
    </dgm:pt>
    <dgm:pt modelId="{A864C8D4-20EE-47F2-A201-A4C8AFDC9221}" type="parTrans" cxnId="{8D89337F-6C50-48E1-88E8-DFC49D95EA92}">
      <dgm:prSet/>
      <dgm:spPr/>
      <dgm:t>
        <a:bodyPr/>
        <a:lstStyle/>
        <a:p>
          <a:endParaRPr lang="en-US"/>
        </a:p>
      </dgm:t>
    </dgm:pt>
    <dgm:pt modelId="{577FE0F2-0999-462F-B873-D6A99883567A}" type="sibTrans" cxnId="{8D89337F-6C50-48E1-88E8-DFC49D95EA92}">
      <dgm:prSet/>
      <dgm:spPr/>
      <dgm:t>
        <a:bodyPr/>
        <a:lstStyle/>
        <a:p>
          <a:endParaRPr lang="en-US"/>
        </a:p>
      </dgm:t>
    </dgm:pt>
    <dgm:pt modelId="{FD5E6C92-1178-4060-916A-1BBF67779AA8}">
      <dgm:prSet/>
      <dgm:spPr/>
      <dgm:t>
        <a:bodyPr/>
        <a:lstStyle/>
        <a:p>
          <a:pPr algn="ctr"/>
          <a:r>
            <a:rPr lang="en-US" dirty="0"/>
            <a:t>The Wayback Machine</a:t>
          </a:r>
        </a:p>
      </dgm:t>
    </dgm:pt>
    <dgm:pt modelId="{5351618D-0FAA-4010-98E3-E51903AB6824}" type="parTrans" cxnId="{9B8F1F99-9FB1-4CF3-B478-784E6FDC6078}">
      <dgm:prSet/>
      <dgm:spPr/>
      <dgm:t>
        <a:bodyPr/>
        <a:lstStyle/>
        <a:p>
          <a:endParaRPr lang="en-US"/>
        </a:p>
      </dgm:t>
    </dgm:pt>
    <dgm:pt modelId="{8CF179F3-E8CC-4225-9F73-047D2D034C97}" type="sibTrans" cxnId="{9B8F1F99-9FB1-4CF3-B478-784E6FDC6078}">
      <dgm:prSet/>
      <dgm:spPr/>
      <dgm:t>
        <a:bodyPr/>
        <a:lstStyle/>
        <a:p>
          <a:endParaRPr lang="en-US"/>
        </a:p>
      </dgm:t>
    </dgm:pt>
    <dgm:pt modelId="{43BB4DD5-87F9-4706-8CAE-D9DE5D2BD2D0}">
      <dgm:prSet/>
      <dgm:spPr/>
      <dgm:t>
        <a:bodyPr/>
        <a:lstStyle/>
        <a:p>
          <a:pPr algn="ctr"/>
          <a:r>
            <a:rPr lang="en-US" dirty="0"/>
            <a:t>Google Dorks</a:t>
          </a:r>
        </a:p>
      </dgm:t>
    </dgm:pt>
    <dgm:pt modelId="{DA0D8D72-8D9B-4DEF-B353-ACF5269AA9AA}" type="parTrans" cxnId="{C403045C-4795-4806-A3F5-09BD9648E07D}">
      <dgm:prSet/>
      <dgm:spPr/>
      <dgm:t>
        <a:bodyPr/>
        <a:lstStyle/>
        <a:p>
          <a:endParaRPr lang="en-US"/>
        </a:p>
      </dgm:t>
    </dgm:pt>
    <dgm:pt modelId="{41443ECA-EAFB-453C-AB6A-3EF1255F836A}" type="sibTrans" cxnId="{C403045C-4795-4806-A3F5-09BD9648E07D}">
      <dgm:prSet/>
      <dgm:spPr/>
      <dgm:t>
        <a:bodyPr/>
        <a:lstStyle/>
        <a:p>
          <a:endParaRPr lang="en-US"/>
        </a:p>
      </dgm:t>
    </dgm:pt>
    <dgm:pt modelId="{09A9505B-3AAC-4780-8B05-9CBB3501BCBE}">
      <dgm:prSet/>
      <dgm:spPr/>
      <dgm:t>
        <a:bodyPr/>
        <a:lstStyle/>
        <a:p>
          <a:pPr algn="ctr"/>
          <a:r>
            <a:rPr lang="en-US" dirty="0" err="1"/>
            <a:t>BreachDirectory</a:t>
          </a:r>
          <a:r>
            <a:rPr lang="en-US" dirty="0"/>
            <a:t> API (Rohan Patra)</a:t>
          </a:r>
        </a:p>
      </dgm:t>
    </dgm:pt>
    <dgm:pt modelId="{92DF450A-92FF-4813-8A28-C040BC6A516E}" type="parTrans" cxnId="{52EA7D7B-A35E-4B82-9D9F-D7473E7D9979}">
      <dgm:prSet/>
      <dgm:spPr/>
      <dgm:t>
        <a:bodyPr/>
        <a:lstStyle/>
        <a:p>
          <a:endParaRPr lang="en-US"/>
        </a:p>
      </dgm:t>
    </dgm:pt>
    <dgm:pt modelId="{7C566D32-6D33-4066-A131-1A9553D1B96A}" type="sibTrans" cxnId="{52EA7D7B-A35E-4B82-9D9F-D7473E7D9979}">
      <dgm:prSet/>
      <dgm:spPr/>
      <dgm:t>
        <a:bodyPr/>
        <a:lstStyle/>
        <a:p>
          <a:endParaRPr lang="en-US"/>
        </a:p>
      </dgm:t>
    </dgm:pt>
    <dgm:pt modelId="{ADB340D3-2ED0-4753-A947-8761D7BE7D86}" type="pres">
      <dgm:prSet presAssocID="{BF4C6061-5535-43FE-AA7B-2832F827C863}" presName="vert0" presStyleCnt="0">
        <dgm:presLayoutVars>
          <dgm:dir/>
          <dgm:animOne val="branch"/>
          <dgm:animLvl val="lvl"/>
        </dgm:presLayoutVars>
      </dgm:prSet>
      <dgm:spPr/>
    </dgm:pt>
    <dgm:pt modelId="{0FEA481E-AD3E-4EF2-9DDE-F4E61C562C33}" type="pres">
      <dgm:prSet presAssocID="{60F5C96D-348A-449E-85FF-664FDFD3A57D}" presName="thickLine" presStyleLbl="alignNode1" presStyleIdx="0" presStyleCnt="5"/>
      <dgm:spPr/>
    </dgm:pt>
    <dgm:pt modelId="{A1F11710-3973-4298-980D-2FB137BB1C0F}" type="pres">
      <dgm:prSet presAssocID="{60F5C96D-348A-449E-85FF-664FDFD3A57D}" presName="horz1" presStyleCnt="0"/>
      <dgm:spPr/>
    </dgm:pt>
    <dgm:pt modelId="{C91354AD-1CF7-4447-B3C7-6971AE86E3D7}" type="pres">
      <dgm:prSet presAssocID="{60F5C96D-348A-449E-85FF-664FDFD3A57D}" presName="tx1" presStyleLbl="revTx" presStyleIdx="0" presStyleCnt="5"/>
      <dgm:spPr/>
    </dgm:pt>
    <dgm:pt modelId="{EF5369A6-51E9-4394-BF50-E03675293EAF}" type="pres">
      <dgm:prSet presAssocID="{60F5C96D-348A-449E-85FF-664FDFD3A57D}" presName="vert1" presStyleCnt="0"/>
      <dgm:spPr/>
    </dgm:pt>
    <dgm:pt modelId="{8EB59163-CB1D-495D-8BD2-E9DC7D6C5307}" type="pres">
      <dgm:prSet presAssocID="{8C5098F9-D28B-4F14-AC8D-A8811E6FAAB4}" presName="thickLine" presStyleLbl="alignNode1" presStyleIdx="1" presStyleCnt="5"/>
      <dgm:spPr/>
    </dgm:pt>
    <dgm:pt modelId="{AA2F7A96-7590-4F75-91A9-46C8B63ACC2C}" type="pres">
      <dgm:prSet presAssocID="{8C5098F9-D28B-4F14-AC8D-A8811E6FAAB4}" presName="horz1" presStyleCnt="0"/>
      <dgm:spPr/>
    </dgm:pt>
    <dgm:pt modelId="{CBF4DE00-CCF0-4F89-90A9-849956AE5BC8}" type="pres">
      <dgm:prSet presAssocID="{8C5098F9-D28B-4F14-AC8D-A8811E6FAAB4}" presName="tx1" presStyleLbl="revTx" presStyleIdx="1" presStyleCnt="5"/>
      <dgm:spPr/>
    </dgm:pt>
    <dgm:pt modelId="{06D0C738-CF33-491A-99ED-B04D17521262}" type="pres">
      <dgm:prSet presAssocID="{8C5098F9-D28B-4F14-AC8D-A8811E6FAAB4}" presName="vert1" presStyleCnt="0"/>
      <dgm:spPr/>
    </dgm:pt>
    <dgm:pt modelId="{B0E6E969-5CB0-448B-9109-14BE6017CA21}" type="pres">
      <dgm:prSet presAssocID="{FD5E6C92-1178-4060-916A-1BBF67779AA8}" presName="thickLine" presStyleLbl="alignNode1" presStyleIdx="2" presStyleCnt="5"/>
      <dgm:spPr/>
    </dgm:pt>
    <dgm:pt modelId="{62D2DB51-1961-48D1-BFE6-5D038492C4DD}" type="pres">
      <dgm:prSet presAssocID="{FD5E6C92-1178-4060-916A-1BBF67779AA8}" presName="horz1" presStyleCnt="0"/>
      <dgm:spPr/>
    </dgm:pt>
    <dgm:pt modelId="{E04AF721-1614-4B84-BB80-B343EBBF0410}" type="pres">
      <dgm:prSet presAssocID="{FD5E6C92-1178-4060-916A-1BBF67779AA8}" presName="tx1" presStyleLbl="revTx" presStyleIdx="2" presStyleCnt="5"/>
      <dgm:spPr/>
    </dgm:pt>
    <dgm:pt modelId="{A5FCAA7F-A09B-4FD8-B466-C8F3FEB49E24}" type="pres">
      <dgm:prSet presAssocID="{FD5E6C92-1178-4060-916A-1BBF67779AA8}" presName="vert1" presStyleCnt="0"/>
      <dgm:spPr/>
    </dgm:pt>
    <dgm:pt modelId="{C5838B1A-7163-4510-8B88-2F6CD15FDA3E}" type="pres">
      <dgm:prSet presAssocID="{43BB4DD5-87F9-4706-8CAE-D9DE5D2BD2D0}" presName="thickLine" presStyleLbl="alignNode1" presStyleIdx="3" presStyleCnt="5"/>
      <dgm:spPr/>
    </dgm:pt>
    <dgm:pt modelId="{C0D49385-EAEF-4B73-9F70-77BE95F70862}" type="pres">
      <dgm:prSet presAssocID="{43BB4DD5-87F9-4706-8CAE-D9DE5D2BD2D0}" presName="horz1" presStyleCnt="0"/>
      <dgm:spPr/>
    </dgm:pt>
    <dgm:pt modelId="{31BCCB0A-DD30-45E8-B5A5-A96A001E8B7C}" type="pres">
      <dgm:prSet presAssocID="{43BB4DD5-87F9-4706-8CAE-D9DE5D2BD2D0}" presName="tx1" presStyleLbl="revTx" presStyleIdx="3" presStyleCnt="5"/>
      <dgm:spPr/>
    </dgm:pt>
    <dgm:pt modelId="{139862B1-9F6E-4891-8896-D24DABA1B3A1}" type="pres">
      <dgm:prSet presAssocID="{43BB4DD5-87F9-4706-8CAE-D9DE5D2BD2D0}" presName="vert1" presStyleCnt="0"/>
      <dgm:spPr/>
    </dgm:pt>
    <dgm:pt modelId="{02C2A1FB-F163-4029-B0C1-F5B29E243C48}" type="pres">
      <dgm:prSet presAssocID="{09A9505B-3AAC-4780-8B05-9CBB3501BCBE}" presName="thickLine" presStyleLbl="alignNode1" presStyleIdx="4" presStyleCnt="5"/>
      <dgm:spPr/>
    </dgm:pt>
    <dgm:pt modelId="{C069E4FD-E1FA-454F-A181-12A5FA766EFA}" type="pres">
      <dgm:prSet presAssocID="{09A9505B-3AAC-4780-8B05-9CBB3501BCBE}" presName="horz1" presStyleCnt="0"/>
      <dgm:spPr/>
    </dgm:pt>
    <dgm:pt modelId="{6C51F2AD-386B-4545-983F-927DB8D36BAF}" type="pres">
      <dgm:prSet presAssocID="{09A9505B-3AAC-4780-8B05-9CBB3501BCBE}" presName="tx1" presStyleLbl="revTx" presStyleIdx="4" presStyleCnt="5"/>
      <dgm:spPr/>
    </dgm:pt>
    <dgm:pt modelId="{3C9DB1D1-3865-44E2-833E-DDC5565F720A}" type="pres">
      <dgm:prSet presAssocID="{09A9505B-3AAC-4780-8B05-9CBB3501BCBE}" presName="vert1" presStyleCnt="0"/>
      <dgm:spPr/>
    </dgm:pt>
  </dgm:ptLst>
  <dgm:cxnLst>
    <dgm:cxn modelId="{4E3D6114-0C6A-4EB4-9031-606C7B13981E}" type="presOf" srcId="{FD5E6C92-1178-4060-916A-1BBF67779AA8}" destId="{E04AF721-1614-4B84-BB80-B343EBBF0410}" srcOrd="0" destOrd="0" presId="urn:microsoft.com/office/officeart/2008/layout/LinedList"/>
    <dgm:cxn modelId="{0306FA17-CF2D-4C67-91D6-66F2FA0A6ADE}" type="presOf" srcId="{8C5098F9-D28B-4F14-AC8D-A8811E6FAAB4}" destId="{CBF4DE00-CCF0-4F89-90A9-849956AE5BC8}" srcOrd="0" destOrd="0" presId="urn:microsoft.com/office/officeart/2008/layout/LinedList"/>
    <dgm:cxn modelId="{836A1E3E-6951-475E-A426-F3A173263F70}" type="presOf" srcId="{BF4C6061-5535-43FE-AA7B-2832F827C863}" destId="{ADB340D3-2ED0-4753-A947-8761D7BE7D86}" srcOrd="0" destOrd="0" presId="urn:microsoft.com/office/officeart/2008/layout/LinedList"/>
    <dgm:cxn modelId="{C403045C-4795-4806-A3F5-09BD9648E07D}" srcId="{BF4C6061-5535-43FE-AA7B-2832F827C863}" destId="{43BB4DD5-87F9-4706-8CAE-D9DE5D2BD2D0}" srcOrd="3" destOrd="0" parTransId="{DA0D8D72-8D9B-4DEF-B353-ACF5269AA9AA}" sibTransId="{41443ECA-EAFB-453C-AB6A-3EF1255F836A}"/>
    <dgm:cxn modelId="{007E847A-82EF-49BF-8ABF-43C0B5AC4670}" type="presOf" srcId="{09A9505B-3AAC-4780-8B05-9CBB3501BCBE}" destId="{6C51F2AD-386B-4545-983F-927DB8D36BAF}" srcOrd="0" destOrd="0" presId="urn:microsoft.com/office/officeart/2008/layout/LinedList"/>
    <dgm:cxn modelId="{52EA7D7B-A35E-4B82-9D9F-D7473E7D9979}" srcId="{BF4C6061-5535-43FE-AA7B-2832F827C863}" destId="{09A9505B-3AAC-4780-8B05-9CBB3501BCBE}" srcOrd="4" destOrd="0" parTransId="{92DF450A-92FF-4813-8A28-C040BC6A516E}" sibTransId="{7C566D32-6D33-4066-A131-1A9553D1B96A}"/>
    <dgm:cxn modelId="{8D89337F-6C50-48E1-88E8-DFC49D95EA92}" srcId="{BF4C6061-5535-43FE-AA7B-2832F827C863}" destId="{8C5098F9-D28B-4F14-AC8D-A8811E6FAAB4}" srcOrd="1" destOrd="0" parTransId="{A864C8D4-20EE-47F2-A201-A4C8AFDC9221}" sibTransId="{577FE0F2-0999-462F-B873-D6A99883567A}"/>
    <dgm:cxn modelId="{A1F3C682-957D-4656-A253-BAF3C96458BD}" type="presOf" srcId="{43BB4DD5-87F9-4706-8CAE-D9DE5D2BD2D0}" destId="{31BCCB0A-DD30-45E8-B5A5-A96A001E8B7C}" srcOrd="0" destOrd="0" presId="urn:microsoft.com/office/officeart/2008/layout/LinedList"/>
    <dgm:cxn modelId="{9B8F1F99-9FB1-4CF3-B478-784E6FDC6078}" srcId="{BF4C6061-5535-43FE-AA7B-2832F827C863}" destId="{FD5E6C92-1178-4060-916A-1BBF67779AA8}" srcOrd="2" destOrd="0" parTransId="{5351618D-0FAA-4010-98E3-E51903AB6824}" sibTransId="{8CF179F3-E8CC-4225-9F73-047D2D034C97}"/>
    <dgm:cxn modelId="{8A3CB49C-60CD-479D-B5D4-2F595735E00F}" type="presOf" srcId="{60F5C96D-348A-449E-85FF-664FDFD3A57D}" destId="{C91354AD-1CF7-4447-B3C7-6971AE86E3D7}" srcOrd="0" destOrd="0" presId="urn:microsoft.com/office/officeart/2008/layout/LinedList"/>
    <dgm:cxn modelId="{4239D8F7-D4EB-474B-8663-9CD82667BFDC}" srcId="{BF4C6061-5535-43FE-AA7B-2832F827C863}" destId="{60F5C96D-348A-449E-85FF-664FDFD3A57D}" srcOrd="0" destOrd="0" parTransId="{A47AD073-4318-4812-8513-8CA506B6040E}" sibTransId="{3D95359E-9FF7-4AF5-8B1A-7BEC661D0FCB}"/>
    <dgm:cxn modelId="{A5CD70D2-0FC9-44BC-8895-4BFEC8F4C7C2}" type="presParOf" srcId="{ADB340D3-2ED0-4753-A947-8761D7BE7D86}" destId="{0FEA481E-AD3E-4EF2-9DDE-F4E61C562C33}" srcOrd="0" destOrd="0" presId="urn:microsoft.com/office/officeart/2008/layout/LinedList"/>
    <dgm:cxn modelId="{E02111F2-DE18-4E4C-801F-E14E10D485C7}" type="presParOf" srcId="{ADB340D3-2ED0-4753-A947-8761D7BE7D86}" destId="{A1F11710-3973-4298-980D-2FB137BB1C0F}" srcOrd="1" destOrd="0" presId="urn:microsoft.com/office/officeart/2008/layout/LinedList"/>
    <dgm:cxn modelId="{44D01C7B-9EC0-4203-80D7-C0D6B8107180}" type="presParOf" srcId="{A1F11710-3973-4298-980D-2FB137BB1C0F}" destId="{C91354AD-1CF7-4447-B3C7-6971AE86E3D7}" srcOrd="0" destOrd="0" presId="urn:microsoft.com/office/officeart/2008/layout/LinedList"/>
    <dgm:cxn modelId="{B2396AE6-C9F0-49A1-9000-5F79808A6391}" type="presParOf" srcId="{A1F11710-3973-4298-980D-2FB137BB1C0F}" destId="{EF5369A6-51E9-4394-BF50-E03675293EAF}" srcOrd="1" destOrd="0" presId="urn:microsoft.com/office/officeart/2008/layout/LinedList"/>
    <dgm:cxn modelId="{57ADE7B8-4999-407D-962F-3EED81DA3FFD}" type="presParOf" srcId="{ADB340D3-2ED0-4753-A947-8761D7BE7D86}" destId="{8EB59163-CB1D-495D-8BD2-E9DC7D6C5307}" srcOrd="2" destOrd="0" presId="urn:microsoft.com/office/officeart/2008/layout/LinedList"/>
    <dgm:cxn modelId="{C2F9F540-228F-4750-8E70-407535A13B6D}" type="presParOf" srcId="{ADB340D3-2ED0-4753-A947-8761D7BE7D86}" destId="{AA2F7A96-7590-4F75-91A9-46C8B63ACC2C}" srcOrd="3" destOrd="0" presId="urn:microsoft.com/office/officeart/2008/layout/LinedList"/>
    <dgm:cxn modelId="{34E7E678-8882-41CD-AF12-57171DB66294}" type="presParOf" srcId="{AA2F7A96-7590-4F75-91A9-46C8B63ACC2C}" destId="{CBF4DE00-CCF0-4F89-90A9-849956AE5BC8}" srcOrd="0" destOrd="0" presId="urn:microsoft.com/office/officeart/2008/layout/LinedList"/>
    <dgm:cxn modelId="{4EBC5BD8-FA15-461E-B6CF-2A602C3FE77F}" type="presParOf" srcId="{AA2F7A96-7590-4F75-91A9-46C8B63ACC2C}" destId="{06D0C738-CF33-491A-99ED-B04D17521262}" srcOrd="1" destOrd="0" presId="urn:microsoft.com/office/officeart/2008/layout/LinedList"/>
    <dgm:cxn modelId="{7E410040-FFFC-46D1-B1FC-7D51F4D8B570}" type="presParOf" srcId="{ADB340D3-2ED0-4753-A947-8761D7BE7D86}" destId="{B0E6E969-5CB0-448B-9109-14BE6017CA21}" srcOrd="4" destOrd="0" presId="urn:microsoft.com/office/officeart/2008/layout/LinedList"/>
    <dgm:cxn modelId="{5B20CF7E-A6E6-4BFC-B12C-3589FBD6B550}" type="presParOf" srcId="{ADB340D3-2ED0-4753-A947-8761D7BE7D86}" destId="{62D2DB51-1961-48D1-BFE6-5D038492C4DD}" srcOrd="5" destOrd="0" presId="urn:microsoft.com/office/officeart/2008/layout/LinedList"/>
    <dgm:cxn modelId="{8E06BC50-D463-4BF2-BC90-233878839E40}" type="presParOf" srcId="{62D2DB51-1961-48D1-BFE6-5D038492C4DD}" destId="{E04AF721-1614-4B84-BB80-B343EBBF0410}" srcOrd="0" destOrd="0" presId="urn:microsoft.com/office/officeart/2008/layout/LinedList"/>
    <dgm:cxn modelId="{68AE931E-9837-4384-8F70-39EB92E03C07}" type="presParOf" srcId="{62D2DB51-1961-48D1-BFE6-5D038492C4DD}" destId="{A5FCAA7F-A09B-4FD8-B466-C8F3FEB49E24}" srcOrd="1" destOrd="0" presId="urn:microsoft.com/office/officeart/2008/layout/LinedList"/>
    <dgm:cxn modelId="{21106375-4830-45D4-BA38-86A348E7D470}" type="presParOf" srcId="{ADB340D3-2ED0-4753-A947-8761D7BE7D86}" destId="{C5838B1A-7163-4510-8B88-2F6CD15FDA3E}" srcOrd="6" destOrd="0" presId="urn:microsoft.com/office/officeart/2008/layout/LinedList"/>
    <dgm:cxn modelId="{3051C7A1-8D91-4533-A89E-03162026B7D4}" type="presParOf" srcId="{ADB340D3-2ED0-4753-A947-8761D7BE7D86}" destId="{C0D49385-EAEF-4B73-9F70-77BE95F70862}" srcOrd="7" destOrd="0" presId="urn:microsoft.com/office/officeart/2008/layout/LinedList"/>
    <dgm:cxn modelId="{E3CEC5EF-D715-46EB-B35B-E678041332E2}" type="presParOf" srcId="{C0D49385-EAEF-4B73-9F70-77BE95F70862}" destId="{31BCCB0A-DD30-45E8-B5A5-A96A001E8B7C}" srcOrd="0" destOrd="0" presId="urn:microsoft.com/office/officeart/2008/layout/LinedList"/>
    <dgm:cxn modelId="{E77D70C3-3722-4144-A19A-1A4E6081D572}" type="presParOf" srcId="{C0D49385-EAEF-4B73-9F70-77BE95F70862}" destId="{139862B1-9F6E-4891-8896-D24DABA1B3A1}" srcOrd="1" destOrd="0" presId="urn:microsoft.com/office/officeart/2008/layout/LinedList"/>
    <dgm:cxn modelId="{90234EA7-8568-4295-8331-8302CCA24237}" type="presParOf" srcId="{ADB340D3-2ED0-4753-A947-8761D7BE7D86}" destId="{02C2A1FB-F163-4029-B0C1-F5B29E243C48}" srcOrd="8" destOrd="0" presId="urn:microsoft.com/office/officeart/2008/layout/LinedList"/>
    <dgm:cxn modelId="{9EB0F34A-DAB6-43F0-BA99-C769456942D8}" type="presParOf" srcId="{ADB340D3-2ED0-4753-A947-8761D7BE7D86}" destId="{C069E4FD-E1FA-454F-A181-12A5FA766EFA}" srcOrd="9" destOrd="0" presId="urn:microsoft.com/office/officeart/2008/layout/LinedList"/>
    <dgm:cxn modelId="{19624C1F-7F11-490D-9B9D-E20BFD777062}" type="presParOf" srcId="{C069E4FD-E1FA-454F-A181-12A5FA766EFA}" destId="{6C51F2AD-386B-4545-983F-927DB8D36BAF}" srcOrd="0" destOrd="0" presId="urn:microsoft.com/office/officeart/2008/layout/LinedList"/>
    <dgm:cxn modelId="{E6C8740A-DFC1-44BC-87CA-A7290709F834}" type="presParOf" srcId="{C069E4FD-E1FA-454F-A181-12A5FA766EFA}" destId="{3C9DB1D1-3865-44E2-833E-DDC5565F720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0326" custScaleY="146617"/>
      <dgm:spPr>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0326" custScaleY="146617"/>
      <dgm:spPr>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0326" custScaleY="146617"/>
      <dgm:spPr>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0326" custScaleY="146617"/>
      <dgm:spPr>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dgm:spPr>
        <a:solidFill>
          <a:schemeClr val="accent2"/>
        </a:solidFill>
        <a:ln>
          <a:solidFill>
            <a:schemeClr val="accent2"/>
          </a:solidFill>
        </a:ln>
      </dgm:spPr>
      <dgm:t>
        <a:bodyPr/>
        <a:lstStyle/>
        <a:p>
          <a:r>
            <a:rPr lang="en-US" dirty="0"/>
            <a:t>Title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dgm:spPr/>
      <dgm:t>
        <a:bodyPr/>
        <a:lstStyle/>
        <a:p>
          <a:r>
            <a:rPr lang="en-US" b="0" i="0" u="none" dirty="0"/>
            <a:t>To start a presentation, go to the Slide Show tab, and select From Beginning.</a:t>
          </a:r>
          <a:endParaRPr lang="en-US"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a:solidFill>
          <a:schemeClr val="accent1"/>
        </a:solidFill>
        <a:ln>
          <a:solidFill>
            <a:schemeClr val="accent1"/>
          </a:solidFill>
        </a:ln>
      </dgm:spPr>
      <dgm:t>
        <a:bodyPr/>
        <a:lstStyle/>
        <a:p>
          <a:r>
            <a:rPr lang="en-US" dirty="0"/>
            <a:t>Title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r>
            <a:rPr lang="en-US" b="0" i="0" u="none" dirty="0"/>
            <a:t>To display Presenter view, in Slide Show view, on the control bar at the bottom left select the three dots, and then Show Presenter View. </a:t>
          </a:r>
          <a:endParaRPr lang="en-US"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a:solidFill>
          <a:schemeClr val="accent5"/>
        </a:solidFill>
        <a:ln>
          <a:solidFill>
            <a:schemeClr val="accent5"/>
          </a:solidFill>
        </a:ln>
      </dgm:spPr>
      <dgm:t>
        <a:bodyPr/>
        <a:lstStyle/>
        <a:p>
          <a:r>
            <a:rPr lang="en-US" dirty="0"/>
            <a:t>Title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dgm:spPr/>
      <dgm:t>
        <a:bodyPr/>
        <a:lstStyle/>
        <a:p>
          <a:r>
            <a:rPr lang="en-US" b="0" i="0" u="none" dirty="0"/>
            <a:t>During your presentation, the speaker notes are visible on your monitor, but aren't visible to the audience. </a:t>
          </a:r>
          <a:endParaRPr lang="en-US"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a:solidFill>
          <a:schemeClr val="accent3"/>
        </a:solidFill>
        <a:ln>
          <a:solidFill>
            <a:schemeClr val="accent3"/>
          </a:solidFill>
        </a:ln>
      </dgm:spPr>
      <dgm:t>
        <a:bodyPr/>
        <a:lstStyle/>
        <a:p>
          <a:r>
            <a:rPr lang="en-US" dirty="0"/>
            <a:t>Title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dgm:spPr/>
      <dgm:t>
        <a:bodyPr/>
        <a:lstStyle/>
        <a:p>
          <a:r>
            <a:rPr lang="en-US" b="0" i="0" u="none" dirty="0"/>
            <a:t>The Notes pane is a box that appears below each slide. Tap it to add notes. </a:t>
          </a:r>
          <a:endParaRPr lang="en-US" dirty="0"/>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7B2FF309-5120-45E2-ACC8-F8FAA9DBDA55}">
      <dgm:prSet phldrT="[Text]"/>
      <dgm:spPr>
        <a:solidFill>
          <a:schemeClr val="accent4"/>
        </a:solidFill>
        <a:ln>
          <a:solidFill>
            <a:schemeClr val="accent4"/>
          </a:solidFill>
        </a:ln>
      </dgm:spPr>
      <dgm:t>
        <a:bodyPr/>
        <a:lstStyle/>
        <a:p>
          <a:r>
            <a:rPr lang="en-US" dirty="0"/>
            <a:t>Title</a:t>
          </a:r>
        </a:p>
      </dgm:t>
    </dgm:pt>
    <dgm:pt modelId="{2CF5AF8A-5687-489A-9838-EDDBB760D421}" type="parTrans" cxnId="{D35DB9DA-961B-46CD-BB14-44CD766D8CB7}">
      <dgm:prSet/>
      <dgm:spPr/>
      <dgm:t>
        <a:bodyPr/>
        <a:lstStyle/>
        <a:p>
          <a:endParaRPr lang="en-US"/>
        </a:p>
      </dgm:t>
    </dgm:pt>
    <dgm:pt modelId="{D5CAA101-B828-45D7-965B-F77CD6FBA109}" type="sibTrans" cxnId="{D35DB9DA-961B-46CD-BB14-44CD766D8CB7}">
      <dgm:prSet/>
      <dgm:spPr/>
      <dgm:t>
        <a:bodyPr/>
        <a:lstStyle/>
        <a:p>
          <a:endParaRPr lang="en-US"/>
        </a:p>
      </dgm:t>
    </dgm:pt>
    <dgm:pt modelId="{EE155DB2-6788-4019-961C-F8B89C275CE8}">
      <dgm:prSet phldrT="[Text]"/>
      <dgm:spPr/>
      <dgm:t>
        <a:bodyPr/>
        <a:lstStyle/>
        <a:p>
          <a:r>
            <a:rPr lang="en-US" b="0" i="0" u="none" dirty="0"/>
            <a:t>If you don’t see the Notes pane or it is completely minimized, click Notes on the task bar across the bottom of the PowerPoint window. </a:t>
          </a:r>
          <a:endParaRPr lang="en-US" dirty="0"/>
        </a:p>
      </dgm:t>
    </dgm:pt>
    <dgm:pt modelId="{8395B9D5-FF39-4045-8569-9C13F11FB1E5}" type="parTrans" cxnId="{E3D274C7-DB39-45B8-B18F-742495FE5026}">
      <dgm:prSet/>
      <dgm:spPr/>
      <dgm:t>
        <a:bodyPr/>
        <a:lstStyle/>
        <a:p>
          <a:endParaRPr lang="en-US"/>
        </a:p>
      </dgm:t>
    </dgm:pt>
    <dgm:pt modelId="{F94C628D-62C1-4AF5-B102-2A2AA7FD22DE}" type="sibTrans" cxnId="{E3D274C7-DB39-45B8-B18F-742495FE5026}">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a:ln>
          <a:solidFill>
            <a:schemeClr val="accent2"/>
          </a:solidFill>
        </a:ln>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a:ln>
          <a:solidFill>
            <a:schemeClr val="accent1"/>
          </a:solidFill>
        </a:ln>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a:ln>
          <a:solidFill>
            <a:schemeClr val="accent5"/>
          </a:solidFill>
        </a:ln>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5">
        <dgm:presLayoutVars>
          <dgm:chMax val="0"/>
          <dgm:chPref val="0"/>
        </dgm:presLayoutVars>
      </dgm:prSet>
      <dgm:spPr>
        <a:ln>
          <a:solidFill>
            <a:schemeClr val="accent3"/>
          </a:solidFill>
        </a:ln>
      </dgm:spPr>
    </dgm:pt>
    <dgm:pt modelId="{69ED255C-64AC-4764-BC2C-7679ECCC9FE9}" type="pres">
      <dgm:prSet presAssocID="{5EDA317F-AB2E-47DE-BA46-16FA60C3C561}" presName="parTx" presStyleLbl="alignNode1" presStyleIdx="3" presStyleCnt="5">
        <dgm:presLayoutVars>
          <dgm:chMax val="0"/>
          <dgm:chPref val="0"/>
          <dgm:bulletEnabled val="1"/>
        </dgm:presLayoutVars>
      </dgm:prSet>
      <dgm:spPr/>
    </dgm:pt>
    <dgm:pt modelId="{1F1B09A6-DA7E-41D1-B8A6-E3B6E775E5C1}" type="pres">
      <dgm:prSet presAssocID="{5EDA317F-AB2E-47DE-BA46-16FA60C3C561}" presName="desTx" presStyleLbl="revTx" presStyleIdx="3" presStyleCnt="5">
        <dgm:presLayoutVars>
          <dgm:chMax val="0"/>
          <dgm:chPref val="0"/>
          <dgm:bulletEnabled val="1"/>
        </dgm:presLayoutVars>
      </dgm:prSet>
      <dgm:spPr/>
    </dgm:pt>
    <dgm:pt modelId="{89DACDC6-8676-47A4-A430-164754F46172}" type="pres">
      <dgm:prSet presAssocID="{5EDA317F-AB2E-47DE-BA46-16FA60C3C561}" presName="EmptyPlaceHolder" presStyleCnt="0"/>
      <dgm:spPr/>
    </dgm:pt>
    <dgm:pt modelId="{38A6C30B-D5BF-4A1A-A273-D265DC00F2EC}" type="pres">
      <dgm:prSet presAssocID="{A75B061E-69EA-487C-8330-1430DA0F139D}" presName="space" presStyleCnt="0"/>
      <dgm:spPr/>
    </dgm:pt>
    <dgm:pt modelId="{761684DA-3DB5-4618-9A30-6E2731CDFCA3}" type="pres">
      <dgm:prSet presAssocID="{7B2FF309-5120-45E2-ACC8-F8FAA9DBDA55}" presName="composite" presStyleCnt="0"/>
      <dgm:spPr/>
    </dgm:pt>
    <dgm:pt modelId="{E2C584B7-5B6E-4F6E-A7B8-E679FEF7BC4D}" type="pres">
      <dgm:prSet presAssocID="{7B2FF309-5120-45E2-ACC8-F8FAA9DBDA55}" presName="L" presStyleLbl="solidFgAcc1" presStyleIdx="4" presStyleCnt="5">
        <dgm:presLayoutVars>
          <dgm:chMax val="0"/>
          <dgm:chPref val="0"/>
        </dgm:presLayoutVars>
      </dgm:prSet>
      <dgm:spPr>
        <a:ln>
          <a:solidFill>
            <a:schemeClr val="accent4"/>
          </a:solidFill>
        </a:ln>
      </dgm:spPr>
    </dgm:pt>
    <dgm:pt modelId="{B89F8758-DA9D-4018-859A-710084D7ABF3}" type="pres">
      <dgm:prSet presAssocID="{7B2FF309-5120-45E2-ACC8-F8FAA9DBDA55}" presName="parTx" presStyleLbl="alignNode1" presStyleIdx="4" presStyleCnt="5">
        <dgm:presLayoutVars>
          <dgm:chMax val="0"/>
          <dgm:chPref val="0"/>
          <dgm:bulletEnabled val="1"/>
        </dgm:presLayoutVars>
      </dgm:prSet>
      <dgm:spPr/>
    </dgm:pt>
    <dgm:pt modelId="{B73D2BBA-574C-491E-A31C-8B6EA5CC871A}" type="pres">
      <dgm:prSet presAssocID="{7B2FF309-5120-45E2-ACC8-F8FAA9DBDA55}" presName="desTx" presStyleLbl="revTx" presStyleIdx="4" presStyleCnt="5">
        <dgm:presLayoutVars>
          <dgm:chMax val="0"/>
          <dgm:chPref val="0"/>
          <dgm:bulletEnabled val="1"/>
        </dgm:presLayoutVars>
      </dgm:prSet>
      <dgm:spPr/>
    </dgm:pt>
    <dgm:pt modelId="{DC9D8E0A-674F-4E74-BF10-5C0EF64E638E}" type="pres">
      <dgm:prSet presAssocID="{7B2FF309-5120-45E2-ACC8-F8FAA9DBDA55}"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F5A7A062-FA53-4976-B49E-235CE658F38A}" type="presOf" srcId="{EE155DB2-6788-4019-961C-F8B89C275CE8}" destId="{B73D2BBA-574C-491E-A31C-8B6EA5CC871A}"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00A52954-B4C4-4ECD-B0D0-AE5EF5CDC4E1}" type="presOf" srcId="{7B2FF309-5120-45E2-ACC8-F8FAA9DBDA55}" destId="{B89F8758-DA9D-4018-859A-710084D7ABF3}" srcOrd="0" destOrd="0" presId="urn:microsoft.com/office/officeart/2016/7/layout/AccentHomeChevronProcess"/>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D274C7-DB39-45B8-B18F-742495FE5026}" srcId="{7B2FF309-5120-45E2-ACC8-F8FAA9DBDA55}" destId="{EE155DB2-6788-4019-961C-F8B89C275CE8}" srcOrd="0" destOrd="0" parTransId="{8395B9D5-FF39-4045-8569-9C13F11FB1E5}" sibTransId="{F94C628D-62C1-4AF5-B102-2A2AA7FD22DE}"/>
    <dgm:cxn modelId="{D35DB9DA-961B-46CD-BB14-44CD766D8CB7}" srcId="{55C0B14E-AEA6-48D3-A387-ED4A3A3BF840}" destId="{7B2FF309-5120-45E2-ACC8-F8FAA9DBDA55}" srcOrd="4" destOrd="0" parTransId="{2CF5AF8A-5687-489A-9838-EDDBB760D421}" sibTransId="{D5CAA101-B828-45D7-965B-F77CD6FBA109}"/>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 modelId="{7D7FFE7B-0A37-4D36-9728-C99051BA3C40}" type="presParOf" srcId="{594BF422-752C-42F3-A230-3D0E6AE9A886}" destId="{38A6C30B-D5BF-4A1A-A273-D265DC00F2EC}" srcOrd="7" destOrd="0" presId="urn:microsoft.com/office/officeart/2016/7/layout/AccentHomeChevronProcess"/>
    <dgm:cxn modelId="{626D4800-17BB-462C-BE7D-935B963B6EC7}" type="presParOf" srcId="{594BF422-752C-42F3-A230-3D0E6AE9A886}" destId="{761684DA-3DB5-4618-9A30-6E2731CDFCA3}" srcOrd="8" destOrd="0" presId="urn:microsoft.com/office/officeart/2016/7/layout/AccentHomeChevronProcess"/>
    <dgm:cxn modelId="{2B2ED8B7-5577-4410-8D8A-61A1D71B9F15}" type="presParOf" srcId="{761684DA-3DB5-4618-9A30-6E2731CDFCA3}" destId="{E2C584B7-5B6E-4F6E-A7B8-E679FEF7BC4D}" srcOrd="0" destOrd="0" presId="urn:microsoft.com/office/officeart/2016/7/layout/AccentHomeChevronProcess"/>
    <dgm:cxn modelId="{CFB7BBCC-4189-422A-9163-265E17C16D21}" type="presParOf" srcId="{761684DA-3DB5-4618-9A30-6E2731CDFCA3}" destId="{B89F8758-DA9D-4018-859A-710084D7ABF3}" srcOrd="1" destOrd="0" presId="urn:microsoft.com/office/officeart/2016/7/layout/AccentHomeChevronProcess"/>
    <dgm:cxn modelId="{72C8C8DD-71B0-4E2B-BE4F-7AF4AF3DD218}" type="presParOf" srcId="{761684DA-3DB5-4618-9A30-6E2731CDFCA3}" destId="{B73D2BBA-574C-491E-A31C-8B6EA5CC871A}" srcOrd="2" destOrd="0" presId="urn:microsoft.com/office/officeart/2016/7/layout/AccentHomeChevronProcess"/>
    <dgm:cxn modelId="{34912DD7-C0FC-4C18-ABAB-DA8DF69C4254}" type="presParOf" srcId="{761684DA-3DB5-4618-9A30-6E2731CDFCA3}" destId="{DC9D8E0A-674F-4E74-BF10-5C0EF64E638E}"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C70126-1C90-4029-BA58-6F4A43D16073}">
      <dsp:nvSpPr>
        <dsp:cNvPr id="0" name=""/>
        <dsp:cNvSpPr/>
      </dsp:nvSpPr>
      <dsp:spPr>
        <a:xfrm>
          <a:off x="0" y="2500"/>
          <a:ext cx="412475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760EE2-A1E2-42E9-BEE8-7C6F2BD0DAE7}">
      <dsp:nvSpPr>
        <dsp:cNvPr id="0" name=""/>
        <dsp:cNvSpPr/>
      </dsp:nvSpPr>
      <dsp:spPr>
        <a:xfrm>
          <a:off x="0" y="2500"/>
          <a:ext cx="4124758" cy="1705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ctr" defTabSz="1111250">
            <a:lnSpc>
              <a:spcPct val="90000"/>
            </a:lnSpc>
            <a:spcBef>
              <a:spcPct val="0"/>
            </a:spcBef>
            <a:spcAft>
              <a:spcPct val="35000"/>
            </a:spcAft>
            <a:buNone/>
          </a:pPr>
          <a:r>
            <a:rPr lang="en-US" sz="2500" kern="1200" dirty="0"/>
            <a:t>Written in Python, a scraping tool capable of querying the internet with multiple search engines.</a:t>
          </a:r>
        </a:p>
      </dsp:txBody>
      <dsp:txXfrm>
        <a:off x="0" y="2500"/>
        <a:ext cx="4124758" cy="1705251"/>
      </dsp:txXfrm>
    </dsp:sp>
    <dsp:sp modelId="{1E08A00E-D0AA-43BC-87F6-E4F69F35F995}">
      <dsp:nvSpPr>
        <dsp:cNvPr id="0" name=""/>
        <dsp:cNvSpPr/>
      </dsp:nvSpPr>
      <dsp:spPr>
        <a:xfrm>
          <a:off x="0" y="1707751"/>
          <a:ext cx="412475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9183BB-3F50-414A-9104-99A008F52B37}">
      <dsp:nvSpPr>
        <dsp:cNvPr id="0" name=""/>
        <dsp:cNvSpPr/>
      </dsp:nvSpPr>
      <dsp:spPr>
        <a:xfrm>
          <a:off x="0" y="1707751"/>
          <a:ext cx="4124758" cy="1705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ctr" defTabSz="1111250">
            <a:lnSpc>
              <a:spcPct val="90000"/>
            </a:lnSpc>
            <a:spcBef>
              <a:spcPct val="0"/>
            </a:spcBef>
            <a:spcAft>
              <a:spcPct val="35000"/>
            </a:spcAft>
            <a:buNone/>
          </a:pPr>
          <a:r>
            <a:rPr lang="en-US" sz="2500" kern="1200" dirty="0"/>
            <a:t>Capable of gathering target domains, employee emails and target hosts</a:t>
          </a:r>
        </a:p>
      </dsp:txBody>
      <dsp:txXfrm>
        <a:off x="0" y="1707751"/>
        <a:ext cx="4124758" cy="1705251"/>
      </dsp:txXfrm>
    </dsp:sp>
    <dsp:sp modelId="{199722BB-6399-448C-80AE-024DD6D5B42F}">
      <dsp:nvSpPr>
        <dsp:cNvPr id="0" name=""/>
        <dsp:cNvSpPr/>
      </dsp:nvSpPr>
      <dsp:spPr>
        <a:xfrm>
          <a:off x="0" y="3413003"/>
          <a:ext cx="412475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B63CE9-06B1-4933-B476-708BBB6A8B5A}">
      <dsp:nvSpPr>
        <dsp:cNvPr id="0" name=""/>
        <dsp:cNvSpPr/>
      </dsp:nvSpPr>
      <dsp:spPr>
        <a:xfrm>
          <a:off x="0" y="3413003"/>
          <a:ext cx="4124758" cy="1705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ctr" defTabSz="1111250">
            <a:lnSpc>
              <a:spcPct val="90000"/>
            </a:lnSpc>
            <a:spcBef>
              <a:spcPct val="0"/>
            </a:spcBef>
            <a:spcAft>
              <a:spcPct val="35000"/>
            </a:spcAft>
            <a:buNone/>
          </a:pPr>
          <a:r>
            <a:rPr lang="en-US" sz="2500" kern="1200" dirty="0"/>
            <a:t>Supports passive reconnaissance (No direct communication to the target)</a:t>
          </a:r>
        </a:p>
      </dsp:txBody>
      <dsp:txXfrm>
        <a:off x="0" y="3413003"/>
        <a:ext cx="4124758" cy="17052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EA481E-AD3E-4EF2-9DDE-F4E61C562C33}">
      <dsp:nvSpPr>
        <dsp:cNvPr id="0" name=""/>
        <dsp:cNvSpPr/>
      </dsp:nvSpPr>
      <dsp:spPr>
        <a:xfrm>
          <a:off x="0" y="408"/>
          <a:ext cx="105034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1354AD-1CF7-4447-B3C7-6971AE86E3D7}">
      <dsp:nvSpPr>
        <dsp:cNvPr id="0" name=""/>
        <dsp:cNvSpPr/>
      </dsp:nvSpPr>
      <dsp:spPr>
        <a:xfrm>
          <a:off x="0" y="408"/>
          <a:ext cx="10503407" cy="669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ctr" defTabSz="1333500">
            <a:lnSpc>
              <a:spcPct val="90000"/>
            </a:lnSpc>
            <a:spcBef>
              <a:spcPct val="0"/>
            </a:spcBef>
            <a:spcAft>
              <a:spcPct val="35000"/>
            </a:spcAft>
            <a:buNone/>
          </a:pPr>
          <a:r>
            <a:rPr lang="en-US" sz="3000" kern="1200" dirty="0"/>
            <a:t>theHarvester</a:t>
          </a:r>
        </a:p>
      </dsp:txBody>
      <dsp:txXfrm>
        <a:off x="0" y="408"/>
        <a:ext cx="10503407" cy="669177"/>
      </dsp:txXfrm>
    </dsp:sp>
    <dsp:sp modelId="{8EB59163-CB1D-495D-8BD2-E9DC7D6C5307}">
      <dsp:nvSpPr>
        <dsp:cNvPr id="0" name=""/>
        <dsp:cNvSpPr/>
      </dsp:nvSpPr>
      <dsp:spPr>
        <a:xfrm>
          <a:off x="0" y="669585"/>
          <a:ext cx="105034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F4DE00-CCF0-4F89-90A9-849956AE5BC8}">
      <dsp:nvSpPr>
        <dsp:cNvPr id="0" name=""/>
        <dsp:cNvSpPr/>
      </dsp:nvSpPr>
      <dsp:spPr>
        <a:xfrm>
          <a:off x="0" y="669585"/>
          <a:ext cx="10503407" cy="669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ctr" defTabSz="1333500">
            <a:lnSpc>
              <a:spcPct val="90000"/>
            </a:lnSpc>
            <a:spcBef>
              <a:spcPct val="0"/>
            </a:spcBef>
            <a:spcAft>
              <a:spcPct val="35000"/>
            </a:spcAft>
            <a:buNone/>
          </a:pPr>
          <a:r>
            <a:rPr lang="en-US" sz="3000" kern="1200" dirty="0" err="1"/>
            <a:t>Netcraft</a:t>
          </a:r>
          <a:endParaRPr lang="en-US" sz="3000" kern="1200" dirty="0"/>
        </a:p>
      </dsp:txBody>
      <dsp:txXfrm>
        <a:off x="0" y="669585"/>
        <a:ext cx="10503407" cy="669177"/>
      </dsp:txXfrm>
    </dsp:sp>
    <dsp:sp modelId="{B0E6E969-5CB0-448B-9109-14BE6017CA21}">
      <dsp:nvSpPr>
        <dsp:cNvPr id="0" name=""/>
        <dsp:cNvSpPr/>
      </dsp:nvSpPr>
      <dsp:spPr>
        <a:xfrm>
          <a:off x="0" y="1338763"/>
          <a:ext cx="105034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4AF721-1614-4B84-BB80-B343EBBF0410}">
      <dsp:nvSpPr>
        <dsp:cNvPr id="0" name=""/>
        <dsp:cNvSpPr/>
      </dsp:nvSpPr>
      <dsp:spPr>
        <a:xfrm>
          <a:off x="0" y="1338763"/>
          <a:ext cx="10503407" cy="669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ctr" defTabSz="1333500">
            <a:lnSpc>
              <a:spcPct val="90000"/>
            </a:lnSpc>
            <a:spcBef>
              <a:spcPct val="0"/>
            </a:spcBef>
            <a:spcAft>
              <a:spcPct val="35000"/>
            </a:spcAft>
            <a:buNone/>
          </a:pPr>
          <a:r>
            <a:rPr lang="en-US" sz="3000" kern="1200" dirty="0"/>
            <a:t>The Wayback Machine</a:t>
          </a:r>
        </a:p>
      </dsp:txBody>
      <dsp:txXfrm>
        <a:off x="0" y="1338763"/>
        <a:ext cx="10503407" cy="669177"/>
      </dsp:txXfrm>
    </dsp:sp>
    <dsp:sp modelId="{C5838B1A-7163-4510-8B88-2F6CD15FDA3E}">
      <dsp:nvSpPr>
        <dsp:cNvPr id="0" name=""/>
        <dsp:cNvSpPr/>
      </dsp:nvSpPr>
      <dsp:spPr>
        <a:xfrm>
          <a:off x="0" y="2007940"/>
          <a:ext cx="105034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BCCB0A-DD30-45E8-B5A5-A96A001E8B7C}">
      <dsp:nvSpPr>
        <dsp:cNvPr id="0" name=""/>
        <dsp:cNvSpPr/>
      </dsp:nvSpPr>
      <dsp:spPr>
        <a:xfrm>
          <a:off x="0" y="2007940"/>
          <a:ext cx="10503407" cy="669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ctr" defTabSz="1333500">
            <a:lnSpc>
              <a:spcPct val="90000"/>
            </a:lnSpc>
            <a:spcBef>
              <a:spcPct val="0"/>
            </a:spcBef>
            <a:spcAft>
              <a:spcPct val="35000"/>
            </a:spcAft>
            <a:buNone/>
          </a:pPr>
          <a:r>
            <a:rPr lang="en-US" sz="3000" kern="1200" dirty="0"/>
            <a:t>Google Dorks</a:t>
          </a:r>
        </a:p>
      </dsp:txBody>
      <dsp:txXfrm>
        <a:off x="0" y="2007940"/>
        <a:ext cx="10503407" cy="669177"/>
      </dsp:txXfrm>
    </dsp:sp>
    <dsp:sp modelId="{02C2A1FB-F163-4029-B0C1-F5B29E243C48}">
      <dsp:nvSpPr>
        <dsp:cNvPr id="0" name=""/>
        <dsp:cNvSpPr/>
      </dsp:nvSpPr>
      <dsp:spPr>
        <a:xfrm>
          <a:off x="0" y="2677118"/>
          <a:ext cx="105034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51F2AD-386B-4545-983F-927DB8D36BAF}">
      <dsp:nvSpPr>
        <dsp:cNvPr id="0" name=""/>
        <dsp:cNvSpPr/>
      </dsp:nvSpPr>
      <dsp:spPr>
        <a:xfrm>
          <a:off x="0" y="2677118"/>
          <a:ext cx="10503407" cy="669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ctr" defTabSz="1333500">
            <a:lnSpc>
              <a:spcPct val="90000"/>
            </a:lnSpc>
            <a:spcBef>
              <a:spcPct val="0"/>
            </a:spcBef>
            <a:spcAft>
              <a:spcPct val="35000"/>
            </a:spcAft>
            <a:buNone/>
          </a:pPr>
          <a:r>
            <a:rPr lang="en-US" sz="3000" kern="1200" dirty="0" err="1"/>
            <a:t>BreachDirectory</a:t>
          </a:r>
          <a:r>
            <a:rPr lang="en-US" sz="3000" kern="1200" dirty="0"/>
            <a:t> API (Rohan Patra)</a:t>
          </a:r>
        </a:p>
      </dsp:txBody>
      <dsp:txXfrm>
        <a:off x="0" y="2677118"/>
        <a:ext cx="10503407" cy="6691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94950" y="460948"/>
          <a:ext cx="2194559" cy="2468883"/>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262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2624" y="3081438"/>
        <a:ext cx="2379213" cy="487349"/>
      </dsp:txXfrm>
    </dsp:sp>
    <dsp:sp modelId="{7D166BBB-55AF-452C-B9A0-94A1EE55FF4F}">
      <dsp:nvSpPr>
        <dsp:cNvPr id="0" name=""/>
        <dsp:cNvSpPr/>
      </dsp:nvSpPr>
      <dsp:spPr>
        <a:xfrm>
          <a:off x="262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890526" y="460948"/>
          <a:ext cx="2194559" cy="2468883"/>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79819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2798199" y="3081438"/>
        <a:ext cx="2379213" cy="487349"/>
      </dsp:txXfrm>
    </dsp:sp>
    <dsp:sp modelId="{1223E777-77CB-4A9A-BF21-12B513842696}">
      <dsp:nvSpPr>
        <dsp:cNvPr id="0" name=""/>
        <dsp:cNvSpPr/>
      </dsp:nvSpPr>
      <dsp:spPr>
        <a:xfrm>
          <a:off x="279819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686101" y="460948"/>
          <a:ext cx="2194559" cy="2468883"/>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59377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5593774" y="3081438"/>
        <a:ext cx="2379213" cy="487349"/>
      </dsp:txXfrm>
    </dsp:sp>
    <dsp:sp modelId="{EE420F84-477D-4635-BEF8-66426E9A259D}">
      <dsp:nvSpPr>
        <dsp:cNvPr id="0" name=""/>
        <dsp:cNvSpPr/>
      </dsp:nvSpPr>
      <dsp:spPr>
        <a:xfrm>
          <a:off x="559377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481676" y="460948"/>
          <a:ext cx="2194559" cy="2468883"/>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38934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8389349" y="3081438"/>
        <a:ext cx="2379213" cy="487349"/>
      </dsp:txXfrm>
    </dsp:sp>
    <dsp:sp modelId="{5A7600AF-A34B-4D03-B3D6-B3C760AE8E06}">
      <dsp:nvSpPr>
        <dsp:cNvPr id="0" name=""/>
        <dsp:cNvSpPr/>
      </dsp:nvSpPr>
      <dsp:spPr>
        <a:xfrm>
          <a:off x="838934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909957"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1934" y="2872740"/>
          <a:ext cx="2062943" cy="662940"/>
        </a:xfrm>
        <a:prstGeom prst="homePlate">
          <a:avLst>
            <a:gd name="adj" fmla="val 25000"/>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1934" y="2872740"/>
        <a:ext cx="1980076" cy="662940"/>
      </dsp:txXfrm>
    </dsp:sp>
    <dsp:sp modelId="{810D7AA7-A541-4507-BE7F-36CCF210089F}">
      <dsp:nvSpPr>
        <dsp:cNvPr id="0" name=""/>
        <dsp:cNvSpPr/>
      </dsp:nvSpPr>
      <dsp:spPr>
        <a:xfrm>
          <a:off x="16697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start a presentation, go to the Slide Show tab, and select From Beginning.</a:t>
          </a:r>
          <a:endParaRPr lang="en-US" sz="1200" kern="1200" dirty="0"/>
        </a:p>
      </dsp:txBody>
      <dsp:txXfrm>
        <a:off x="166970" y="982941"/>
        <a:ext cx="1675110" cy="1790777"/>
      </dsp:txXfrm>
    </dsp:sp>
    <dsp:sp modelId="{E41E7729-FD3F-426D-804C-45BD60BD762D}">
      <dsp:nvSpPr>
        <dsp:cNvPr id="0" name=""/>
        <dsp:cNvSpPr/>
      </dsp:nvSpPr>
      <dsp:spPr>
        <a:xfrm rot="5400000">
          <a:off x="104983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1961731" y="2872740"/>
          <a:ext cx="2062943" cy="662940"/>
        </a:xfrm>
        <a:prstGeom prst="chevron">
          <a:avLst>
            <a:gd name="adj" fmla="val 2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2127466" y="2872740"/>
        <a:ext cx="1731473" cy="662940"/>
      </dsp:txXfrm>
    </dsp:sp>
    <dsp:sp modelId="{5E07F9E4-149C-4A89-848F-4ABDD305F0C5}">
      <dsp:nvSpPr>
        <dsp:cNvPr id="0" name=""/>
        <dsp:cNvSpPr/>
      </dsp:nvSpPr>
      <dsp:spPr>
        <a:xfrm>
          <a:off x="2126766"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display Presenter view, in Slide Show view, on the control bar at the bottom left select the three dots, and then Show Presenter View. </a:t>
          </a:r>
          <a:endParaRPr lang="en-US" sz="1200" kern="1200" dirty="0"/>
        </a:p>
      </dsp:txBody>
      <dsp:txXfrm>
        <a:off x="2126766" y="982941"/>
        <a:ext cx="1675110" cy="1790777"/>
      </dsp:txXfrm>
    </dsp:sp>
    <dsp:sp modelId="{473F2067-7126-4D56-A328-5A8CFD3D8D52}">
      <dsp:nvSpPr>
        <dsp:cNvPr id="0" name=""/>
        <dsp:cNvSpPr/>
      </dsp:nvSpPr>
      <dsp:spPr>
        <a:xfrm rot="5400000">
          <a:off x="3009635"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3921528" y="2872740"/>
          <a:ext cx="2062943" cy="662940"/>
        </a:xfrm>
        <a:prstGeom prst="chevron">
          <a:avLst>
            <a:gd name="adj" fmla="val 25000"/>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4087263" y="2872740"/>
        <a:ext cx="1731473" cy="662940"/>
      </dsp:txXfrm>
    </dsp:sp>
    <dsp:sp modelId="{FD7B29F2-0D66-4B4B-BC8A-82DA23575305}">
      <dsp:nvSpPr>
        <dsp:cNvPr id="0" name=""/>
        <dsp:cNvSpPr/>
      </dsp:nvSpPr>
      <dsp:spPr>
        <a:xfrm>
          <a:off x="4086563"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During your presentation, the speaker notes are visible on your monitor, but aren't visible to the audience. </a:t>
          </a:r>
          <a:endParaRPr lang="en-US" sz="1200" kern="1200" dirty="0"/>
        </a:p>
      </dsp:txBody>
      <dsp:txXfrm>
        <a:off x="4086563" y="982941"/>
        <a:ext cx="1675110" cy="1790777"/>
      </dsp:txXfrm>
    </dsp:sp>
    <dsp:sp modelId="{2377F551-4CF6-4656-B644-60A7FC1B0F64}">
      <dsp:nvSpPr>
        <dsp:cNvPr id="0" name=""/>
        <dsp:cNvSpPr/>
      </dsp:nvSpPr>
      <dsp:spPr>
        <a:xfrm rot="5400000">
          <a:off x="4969432"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5881324" y="2872740"/>
          <a:ext cx="2062943" cy="662940"/>
        </a:xfrm>
        <a:prstGeom prst="chevron">
          <a:avLst>
            <a:gd name="adj" fmla="val 25000"/>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6047059" y="2872740"/>
        <a:ext cx="1731473" cy="662940"/>
      </dsp:txXfrm>
    </dsp:sp>
    <dsp:sp modelId="{1F1B09A6-DA7E-41D1-B8A6-E3B6E775E5C1}">
      <dsp:nvSpPr>
        <dsp:cNvPr id="0" name=""/>
        <dsp:cNvSpPr/>
      </dsp:nvSpPr>
      <dsp:spPr>
        <a:xfrm>
          <a:off x="604636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The Notes pane is a box that appears below each slide. Tap it to add notes. </a:t>
          </a:r>
          <a:endParaRPr lang="en-US" sz="1200" kern="1200" dirty="0"/>
        </a:p>
      </dsp:txBody>
      <dsp:txXfrm>
        <a:off x="6046360" y="982941"/>
        <a:ext cx="1675110" cy="1790777"/>
      </dsp:txXfrm>
    </dsp:sp>
    <dsp:sp modelId="{E2C584B7-5B6E-4F6E-A7B8-E679FEF7BC4D}">
      <dsp:nvSpPr>
        <dsp:cNvPr id="0" name=""/>
        <dsp:cNvSpPr/>
      </dsp:nvSpPr>
      <dsp:spPr>
        <a:xfrm rot="5400000">
          <a:off x="692922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B89F8758-DA9D-4018-859A-710084D7ABF3}">
      <dsp:nvSpPr>
        <dsp:cNvPr id="0" name=""/>
        <dsp:cNvSpPr/>
      </dsp:nvSpPr>
      <dsp:spPr>
        <a:xfrm>
          <a:off x="7841121" y="2872740"/>
          <a:ext cx="2062943" cy="662940"/>
        </a:xfrm>
        <a:prstGeom prst="chevron">
          <a:avLst>
            <a:gd name="adj" fmla="val 25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8006856" y="2872740"/>
        <a:ext cx="1731473" cy="662940"/>
      </dsp:txXfrm>
    </dsp:sp>
    <dsp:sp modelId="{B73D2BBA-574C-491E-A31C-8B6EA5CC871A}">
      <dsp:nvSpPr>
        <dsp:cNvPr id="0" name=""/>
        <dsp:cNvSpPr/>
      </dsp:nvSpPr>
      <dsp:spPr>
        <a:xfrm>
          <a:off x="8006156"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If you don’t see the Notes pane or it is completely minimized, click Notes on the task bar across the bottom of the PowerPoint window. </a:t>
          </a:r>
          <a:endParaRPr lang="en-US" sz="1200" kern="1200" dirty="0"/>
        </a:p>
      </dsp:txBody>
      <dsp:txXfrm>
        <a:off x="8006156" y="982941"/>
        <a:ext cx="1675110" cy="141431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9/8/2021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TheHarvester, a tool which is written in Python is capable of scraping the internet and querying various search engines such as Google, Bing and Yahoo in relation to a provided target domain. You can also include LinkedIn profiles from theHarvester proving that theHarvester as an automation tool when conducting OSINT can be extremely powerful as we can use this information to determine any key employees who could be targeted in any phishing campaigns. </a:t>
            </a:r>
          </a:p>
          <a:p>
            <a:endParaRPr lang="en-GB" dirty="0"/>
          </a:p>
          <a:p>
            <a:r>
              <a:rPr lang="en-GB" dirty="0"/>
              <a:t>theHarvester is also extremely customisable. With the ability to plug this tool into many other APIs, we can extend its functionalities and we can try gaining more information on a target which would be helpful to us in the external testing phase.</a:t>
            </a:r>
          </a:p>
          <a:p>
            <a:endParaRPr lang="en-GB" dirty="0"/>
          </a:p>
          <a:p>
            <a:r>
              <a:rPr lang="en-GB" dirty="0"/>
              <a:t>TheHarvester is also capable for locating email addresses which are associated to the target domain, all of this information can come useful when querying breached credential APIs. Since we can grab any breached credentials to attempt gaining access to target infrastructure via legacy pathways such as IMAP to bypass 2FA (If IMAP is available). TheHarvester can also be very useful in mapping the target organisations domains together, we are able to see all of the different internet facing hosts which belong to the organisation which we can attempt to query for further information later on. </a:t>
            </a:r>
          </a:p>
          <a:p>
            <a:endParaRPr lang="en-GB" dirty="0"/>
          </a:p>
          <a:p>
            <a:r>
              <a:rPr lang="en-GB" dirty="0"/>
              <a:t>The best part of this as an attacker? You’re not making any interactions with the target organisation, you’re just querying the internet and information gathering. This is exactly the power of OSINT and is just the tip of the iceberg. OSINT can be used for many more operations such as finding misconfigured webpages against organisations, SSH keys if they’re on the internet, misconfigured management devices such as IDRACs which may be available through the internet, an easy way into the management network achieved by client side attack or infiltration. Some of these things will be demonstrated in these slides to prove the power of OSINT and why a trained adversary chooses OSINT before making any further advances towards the target.</a:t>
            </a:r>
          </a:p>
          <a:p>
            <a:endParaRPr lang="en-GB" dirty="0"/>
          </a:p>
          <a:p>
            <a:r>
              <a:rPr lang="en-GB" dirty="0"/>
              <a:t>theHarvester also has a sibling tool which achieves the same tasks but within a graphical environment known as </a:t>
            </a:r>
            <a:r>
              <a:rPr lang="en-GB" dirty="0" err="1"/>
              <a:t>Maltego</a:t>
            </a:r>
            <a:r>
              <a:rPr lang="en-GB" dirty="0"/>
              <a:t>. This tool is not covered in this course, but I’d encourage to explore other tools to find common trends/methods in which information is found to be able to conduct deeper OSINT. Tools in any situation can only provide information in some cases a limited amount, it is our job as adversaries to interpret this information correctly to aid our attempts to compromise the network. </a:t>
            </a:r>
          </a:p>
        </p:txBody>
      </p:sp>
      <p:sp>
        <p:nvSpPr>
          <p:cNvPr id="4" name="Slide Number Placeholder 3"/>
          <p:cNvSpPr>
            <a:spLocks noGrp="1"/>
          </p:cNvSpPr>
          <p:nvPr>
            <p:ph type="sldNum" sz="quarter" idx="5"/>
          </p:nvPr>
        </p:nvSpPr>
        <p:spPr/>
        <p:txBody>
          <a:bodyPr/>
          <a:lstStyle/>
          <a:p>
            <a:fld id="{D5939589-3E79-4C82-AA4A-FE78234FAA59}" type="slidenum">
              <a:rPr lang="en-US" smtClean="0"/>
              <a:t>4</a:t>
            </a:fld>
            <a:endParaRPr lang="en-US" dirty="0"/>
          </a:p>
        </p:txBody>
      </p:sp>
    </p:spTree>
    <p:extLst>
      <p:ext uri="{BB962C8B-B14F-4D97-AF65-F5344CB8AC3E}">
        <p14:creationId xmlns:p14="http://schemas.microsoft.com/office/powerpoint/2010/main" val="1818243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5939589-3E79-4C82-AA4A-FE78234FAA59}" type="slidenum">
              <a:rPr lang="en-US" smtClean="0"/>
              <a:t>5</a:t>
            </a:fld>
            <a:endParaRPr lang="en-US" dirty="0"/>
          </a:p>
        </p:txBody>
      </p:sp>
    </p:spTree>
    <p:extLst>
      <p:ext uri="{BB962C8B-B14F-4D97-AF65-F5344CB8AC3E}">
        <p14:creationId xmlns:p14="http://schemas.microsoft.com/office/powerpoint/2010/main" val="1239750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 of the tools I’ll be talking about which are used for OSINT. Firstly, social media. Social media is a great resource when conducting OSINT especially against people. This resource can be used for giving away personal information such as date of births, family member’s names, important locations, interests/hobbies. Social media can be used against an organisation too in which we can start to gather a profile of staff members who may work for the organisation who can be targeted in further attempts of compromise which may involve a phishing email or gaining breached credentials to attempt password spraying against known employee accounts to gain access into the infrastructure. </a:t>
            </a:r>
          </a:p>
          <a:p>
            <a:endParaRPr lang="en-GB" dirty="0"/>
          </a:p>
          <a:p>
            <a:r>
              <a:rPr lang="en-GB" dirty="0"/>
              <a:t>The next tool which is a lot more useful when targeting an organisation is theHarvester. TheHarvester, a tool which is written in Python is capable of scraping the internet and querying various search engines such as Google, Bing and Yahoo in relation to a provided target domain. TheHarvester is also capable for locating email addresses which are associated to the target domain, all of this information can come useful when querying breached credential databases and attempting to gain access to target infrastructure via legacy pathways such as IMAP. TheHarvester can also be very useful in mapping the target organisations domains together, we are able to see all of the different internet facing hosts which belong to the organisation which we can attempt to query for further information later on.</a:t>
            </a:r>
          </a:p>
          <a:p>
            <a:endParaRPr lang="en-GB" dirty="0"/>
          </a:p>
          <a:p>
            <a:r>
              <a:rPr lang="en-GB" dirty="0"/>
              <a:t>The next </a:t>
            </a:r>
          </a:p>
        </p:txBody>
      </p:sp>
      <p:sp>
        <p:nvSpPr>
          <p:cNvPr id="4" name="Slide Number Placeholder 3"/>
          <p:cNvSpPr>
            <a:spLocks noGrp="1"/>
          </p:cNvSpPr>
          <p:nvPr>
            <p:ph type="sldNum" sz="quarter" idx="5"/>
          </p:nvPr>
        </p:nvSpPr>
        <p:spPr/>
        <p:txBody>
          <a:bodyPr/>
          <a:lstStyle/>
          <a:p>
            <a:fld id="{D5939589-3E79-4C82-AA4A-FE78234FAA59}" type="slidenum">
              <a:rPr lang="en-US" smtClean="0"/>
              <a:t>6</a:t>
            </a:fld>
            <a:endParaRPr lang="en-US" dirty="0"/>
          </a:p>
        </p:txBody>
      </p:sp>
    </p:spTree>
    <p:extLst>
      <p:ext uri="{BB962C8B-B14F-4D97-AF65-F5344CB8AC3E}">
        <p14:creationId xmlns:p14="http://schemas.microsoft.com/office/powerpoint/2010/main" val="214958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5939589-3E79-4C82-AA4A-FE78234FAA59}" type="slidenum">
              <a:rPr lang="en-US" smtClean="0"/>
              <a:t>13</a:t>
            </a:fld>
            <a:endParaRPr lang="en-US" dirty="0"/>
          </a:p>
        </p:txBody>
      </p:sp>
    </p:spTree>
    <p:extLst>
      <p:ext uri="{BB962C8B-B14F-4D97-AF65-F5344CB8AC3E}">
        <p14:creationId xmlns:p14="http://schemas.microsoft.com/office/powerpoint/2010/main" val="1575673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jpe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457200" y="1598246"/>
            <a:ext cx="4412419" cy="3626217"/>
          </a:xfrm>
        </p:spPr>
        <p:txBody>
          <a:bodyPr anchor="t">
            <a:normAutofit/>
          </a:bodyPr>
          <a:lstStyle/>
          <a:p>
            <a:pPr algn="ctr"/>
            <a:r>
              <a:rPr lang="en-US" sz="2600" spc="400" dirty="0" err="1"/>
              <a:t>osint</a:t>
            </a:r>
            <a:r>
              <a:rPr lang="en-US" sz="2600" spc="400" dirty="0"/>
              <a:t> (open source intelligence) &amp; Passive reconnaissance</a:t>
            </a:r>
            <a:endParaRPr lang="en-US" sz="2600"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a:xfrm>
            <a:off x="457200" y="5350213"/>
            <a:ext cx="4412417" cy="1031537"/>
          </a:xfrm>
        </p:spPr>
        <p:txBody>
          <a:bodyPr>
            <a:normAutofit/>
          </a:bodyPr>
          <a:lstStyle/>
          <a:p>
            <a:pPr algn="ctr"/>
            <a:r>
              <a:rPr lang="en-US" sz="1800" dirty="0"/>
              <a:t>Aqeeb Hussain (Durham DiRAC)</a:t>
            </a:r>
          </a:p>
          <a:p>
            <a:pPr algn="ctr"/>
            <a:r>
              <a:rPr lang="en-US" sz="1800" dirty="0"/>
              <a:t>Offensive Security Tactics for Linux Professionals</a:t>
            </a:r>
          </a:p>
        </p:txBody>
      </p:sp>
      <p:sp>
        <p:nvSpPr>
          <p:cNvPr id="26"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28" name="Straight Connector 2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21" name="Graphic 20" descr="Angry Face with Solid Fill">
            <a:extLst>
              <a:ext uri="{FF2B5EF4-FFF2-40B4-BE49-F238E27FC236}">
                <a16:creationId xmlns:a16="http://schemas.microsoft.com/office/drawing/2014/main" id="{D2C97F77-402A-4444-B590-BBE270B06C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0106" y="1598246"/>
            <a:ext cx="4783504" cy="4783504"/>
          </a:xfrm>
          <a:prstGeom prst="rect">
            <a:avLst/>
          </a:prstGeom>
        </p:spPr>
      </p:pic>
      <p:sp>
        <p:nvSpPr>
          <p:cNvPr id="30"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114769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21"/>
                                        </p:tgtEl>
                                        <p:attrNameLst>
                                          <p:attrName>style.visibility</p:attrName>
                                        </p:attrNameLst>
                                      </p:cBhvr>
                                      <p:to>
                                        <p:strVal val="visible"/>
                                      </p:to>
                                    </p:set>
                                    <p:animEffect transition="in" filter="fade">
                                      <p:cBhvr>
                                        <p:cTn id="7" dur="700"/>
                                        <p:tgtEl>
                                          <p:spTgt spid="21"/>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gtEl>
                                        <p:attrNameLst>
                                          <p:attrName>style.visibility</p:attrName>
                                        </p:attrNameLst>
                                      </p:cBhvr>
                                      <p:to>
                                        <p:strVal val="visible"/>
                                      </p:to>
                                    </p:set>
                                    <p:animEffect transition="in" filter="fade">
                                      <p:cBhvr>
                                        <p:cTn id="10" dur="700"/>
                                        <p:tgtEl>
                                          <p:spTgt spid="3"/>
                                        </p:tgtEl>
                                      </p:cBhvr>
                                    </p:animEffect>
                                  </p:childTnLst>
                                </p:cTn>
                              </p:par>
                              <p:par>
                                <p:cTn id="11" presetID="10" presetClass="entr" presetSubtype="0" fill="hold" grpId="0" nodeType="withEffect">
                                  <p:stCondLst>
                                    <p:cond delay="1000"/>
                                  </p:stCondLst>
                                  <p:iterate>
                                    <p:tmPct val="10000"/>
                                  </p:iterate>
                                  <p:childTnLst>
                                    <p:set>
                                      <p:cBhvr>
                                        <p:cTn id="12" dur="1" fill="hold">
                                          <p:stCondLst>
                                            <p:cond delay="0"/>
                                          </p:stCondLst>
                                        </p:cTn>
                                        <p:tgtEl>
                                          <p:spTgt spid="2"/>
                                        </p:tgtEl>
                                        <p:attrNameLst>
                                          <p:attrName>style.visibility</p:attrName>
                                        </p:attrNameLst>
                                      </p:cBhvr>
                                      <p:to>
                                        <p:strVal val="visible"/>
                                      </p:to>
                                    </p:set>
                                    <p:animEffect transition="in" filter="fade">
                                      <p:cBhvr>
                                        <p:cTn id="13"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p:bldP spid="3" grpId="0" uiExpan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p:txBody>
          <a:bodyPr/>
          <a:lstStyle/>
          <a:p>
            <a:r>
              <a:rPr lang="en-US" dirty="0"/>
              <a:t>Team</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p:txBody>
          <a:bodyPr/>
          <a:lstStyle/>
          <a:p>
            <a:r>
              <a:rPr lang="en-US" dirty="0"/>
              <a:t>Presentation Title</a:t>
            </a:r>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3885638043"/>
              </p:ext>
            </p:extLst>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2F8D5D16-EDC5-46DE-A0B9-0765F4F59BB7}"/>
              </a:ext>
            </a:extLst>
          </p:cNvPr>
          <p:cNvSpPr>
            <a:spLocks noGrp="1"/>
          </p:cNvSpPr>
          <p:nvPr>
            <p:ph type="dt" sz="half" idx="10"/>
          </p:nvPr>
        </p:nvSpPr>
        <p:spPr/>
        <p:txBody>
          <a:bodyPr/>
          <a:lstStyle/>
          <a:p>
            <a:r>
              <a:rPr lang="en-US" dirty="0"/>
              <a:t>9/3/20XX</a:t>
            </a:r>
          </a:p>
        </p:txBody>
      </p:sp>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10</a:t>
            </a:fld>
            <a:endParaRPr lang="en-US" dirty="0"/>
          </a:p>
        </p:txBody>
      </p:sp>
    </p:spTree>
    <p:extLst>
      <p:ext uri="{BB962C8B-B14F-4D97-AF65-F5344CB8AC3E}">
        <p14:creationId xmlns:p14="http://schemas.microsoft.com/office/powerpoint/2010/main" val="2270028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rmAutofit/>
          </a:bodyPr>
          <a:lstStyle/>
          <a:p>
            <a:r>
              <a:rPr lang="en-US" dirty="0"/>
              <a:t>Timeline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11</a:t>
            </a:fld>
            <a:endParaRPr lang="en-US" b="1" cap="all" spc="100" dirty="0">
              <a:solidFill>
                <a:schemeClr val="accent2"/>
              </a:solidFill>
            </a:endParaRPr>
          </a:p>
        </p:txBody>
      </p:sp>
      <p:graphicFrame>
        <p:nvGraphicFramePr>
          <p:cNvPr id="14" name="Content Placeholder 6" descr="timeline SmartArt Graphic">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1668097827"/>
              </p:ext>
            </p:extLst>
          </p:nvPr>
        </p:nvGraphicFramePr>
        <p:xfrm>
          <a:off x="1447800" y="1325880"/>
          <a:ext cx="9906000"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9288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4549775" cy="823912"/>
          </a:xfrm>
        </p:spPr>
        <p:txBody>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4549775"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783206" y="1681163"/>
            <a:ext cx="4572182" cy="823912"/>
          </a:xfrm>
        </p:spPr>
        <p:txBody>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783206" y="2505075"/>
            <a:ext cx="4572182"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Tree>
    <p:extLst>
      <p:ext uri="{BB962C8B-B14F-4D97-AF65-F5344CB8AC3E}">
        <p14:creationId xmlns:p14="http://schemas.microsoft.com/office/powerpoint/2010/main" val="3124766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 </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2834640" cy="823912"/>
          </a:xfrm>
        </p:spPr>
        <p:txBody>
          <a:bodyPr>
            <a:normAutofit/>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2834640"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4987335" y="1681163"/>
            <a:ext cx="2834640" cy="823912"/>
          </a:xfrm>
        </p:spPr>
        <p:txBody>
          <a:bodyPr>
            <a:normAutofit/>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4987335" y="2505075"/>
            <a:ext cx="2834640"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
        <p:nvSpPr>
          <p:cNvPr id="11" name="Text Placeholder 4">
            <a:extLst>
              <a:ext uri="{FF2B5EF4-FFF2-40B4-BE49-F238E27FC236}">
                <a16:creationId xmlns:a16="http://schemas.microsoft.com/office/drawing/2014/main" id="{CE6B5B72-43F9-4438-A504-FD3C083AB96D}"/>
              </a:ext>
            </a:extLst>
          </p:cNvPr>
          <p:cNvSpPr txBox="1">
            <a:spLocks/>
          </p:cNvSpPr>
          <p:nvPr/>
        </p:nvSpPr>
        <p:spPr>
          <a:xfrm>
            <a:off x="8526870" y="1681163"/>
            <a:ext cx="283464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Subtitle</a:t>
            </a:r>
          </a:p>
        </p:txBody>
      </p:sp>
      <p:sp>
        <p:nvSpPr>
          <p:cNvPr id="13" name="Content Placeholder 5">
            <a:extLst>
              <a:ext uri="{FF2B5EF4-FFF2-40B4-BE49-F238E27FC236}">
                <a16:creationId xmlns:a16="http://schemas.microsoft.com/office/drawing/2014/main" id="{DE486408-F529-4D60-A080-911A0851FE1B}"/>
              </a:ext>
            </a:extLst>
          </p:cNvPr>
          <p:cNvSpPr txBox="1">
            <a:spLocks/>
          </p:cNvSpPr>
          <p:nvPr/>
        </p:nvSpPr>
        <p:spPr>
          <a:xfrm>
            <a:off x="8526870" y="2505075"/>
            <a:ext cx="2834640" cy="368458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This PowerPoint theme uses its own unique set of colors, fonts, and effects to create the overall look and feel of these slides. </a:t>
            </a:r>
          </a:p>
          <a:p>
            <a:r>
              <a:rPr lang="en-US" sz="2000"/>
              <a:t>PowerPoint has tons of themes to give your presentation just the right personality. </a:t>
            </a:r>
            <a:endParaRPr lang="en-US" sz="2000" dirty="0"/>
          </a:p>
        </p:txBody>
      </p:sp>
    </p:spTree>
    <p:extLst>
      <p:ext uri="{BB962C8B-B14F-4D97-AF65-F5344CB8AC3E}">
        <p14:creationId xmlns:p14="http://schemas.microsoft.com/office/powerpoint/2010/main" val="1403455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2"/>
          <a:srcRect t="63" b="63"/>
          <a:stretch/>
        </p:blipFill>
        <p:spPr/>
      </p:pic>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a:lstStyle/>
          <a:p>
            <a:r>
              <a:rPr lang="en-US" dirty="0"/>
              <a:t>Presentation Title</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14</a:t>
            </a:fld>
            <a:endParaRPr lang="en-US" dirty="0"/>
          </a:p>
        </p:txBody>
      </p:sp>
    </p:spTree>
    <p:extLst>
      <p:ext uri="{BB962C8B-B14F-4D97-AF65-F5344CB8AC3E}">
        <p14:creationId xmlns:p14="http://schemas.microsoft.com/office/powerpoint/2010/main" val="3584772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p:txBody>
          <a:bodyPr/>
          <a:lstStyle/>
          <a:p>
            <a:r>
              <a:rPr lang="en-US" dirty="0"/>
              <a:t>9/3/20XX</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15</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Presentation Title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lstStyle/>
          <a:p>
            <a:r>
              <a:rPr lang="en-US" dirty="0"/>
              <a:t>Presenter name</a:t>
            </a:r>
          </a:p>
          <a:p>
            <a:r>
              <a:rPr lang="en-US" dirty="0"/>
              <a:t>Email address</a:t>
            </a:r>
          </a:p>
          <a:p>
            <a:r>
              <a:rPr lang="en-US" dirty="0"/>
              <a:t>Website</a:t>
            </a:r>
          </a:p>
          <a:p>
            <a:endParaRPr lang="en-US" dirty="0"/>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p:txBody>
          <a:bodyPr/>
          <a:lstStyle/>
          <a:p>
            <a:pPr algn="ctr"/>
            <a:r>
              <a:rPr lang="en-US" b="1" cap="all" spc="400" dirty="0">
                <a:solidFill>
                  <a:schemeClr val="bg1"/>
                </a:solidFill>
                <a:latin typeface="+mn-lt"/>
              </a:rPr>
              <a:t>Agenda</a:t>
            </a:r>
            <a:endParaRPr lang="en-US" dirty="0"/>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a:lstStyle/>
          <a:p>
            <a:pPr algn="ctr"/>
            <a:r>
              <a:rPr lang="en-US" sz="1800" dirty="0">
                <a:solidFill>
                  <a:schemeClr val="bg1"/>
                </a:solidFill>
              </a:rPr>
              <a:t>Topic </a:t>
            </a:r>
            <a:r>
              <a:rPr lang="en-US" dirty="0"/>
              <a:t>one: Email/Domain Harvesting with theHarvester</a:t>
            </a:r>
            <a:endParaRPr lang="en-US" sz="1800" dirty="0">
              <a:solidFill>
                <a:schemeClr val="bg1"/>
              </a:solidFill>
            </a:endParaRPr>
          </a:p>
          <a:p>
            <a:pPr algn="ctr"/>
            <a:r>
              <a:rPr lang="en-US" sz="1800" dirty="0">
                <a:solidFill>
                  <a:schemeClr val="bg1"/>
                </a:solidFill>
              </a:rPr>
              <a:t>Topic two: OSINT/Breached Credentials</a:t>
            </a:r>
          </a:p>
          <a:p>
            <a:pPr algn="ctr"/>
            <a:r>
              <a:rPr lang="en-US" sz="1800" dirty="0">
                <a:solidFill>
                  <a:schemeClr val="bg1"/>
                </a:solidFill>
              </a:rPr>
              <a:t>Topic three: Google Dorking with GHDB (Google Hacking Database)</a:t>
            </a:r>
          </a:p>
          <a:p>
            <a:pPr algn="ctr"/>
            <a:r>
              <a:rPr lang="en-US" sz="1800" dirty="0">
                <a:solidFill>
                  <a:schemeClr val="bg1"/>
                </a:solidFill>
              </a:rPr>
              <a:t>Topic four: BGP ASN/Host Enumeration with </a:t>
            </a:r>
            <a:r>
              <a:rPr lang="en-US" sz="1800" dirty="0" err="1">
                <a:solidFill>
                  <a:schemeClr val="bg1"/>
                </a:solidFill>
              </a:rPr>
              <a:t>Netcraft</a:t>
            </a:r>
            <a:endParaRPr lang="en-US" sz="1800" dirty="0">
              <a:solidFill>
                <a:schemeClr val="bg1"/>
              </a:solidFill>
            </a:endParaRPr>
          </a:p>
          <a:p>
            <a:pPr algn="ctr"/>
            <a:r>
              <a:rPr lang="en-US" dirty="0"/>
              <a:t>Topic Five: The Wayback Machine</a:t>
            </a:r>
            <a:endParaRPr lang="en-US" sz="1800" dirty="0">
              <a:solidFill>
                <a:schemeClr val="bg1"/>
              </a:solidFill>
            </a:endParaRP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2"/>
          <a:srcRect/>
          <a:stretch/>
        </p:blipFill>
        <p:spPr/>
      </p:pic>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a:lstStyle/>
          <a:p>
            <a:fld id="{D8DA9DAA-006C-4F4B-980E-E3DF019B24E2}" type="slidenum">
              <a:rPr lang="en-US" smtClean="0"/>
              <a:pPr/>
              <a:t>2</a:t>
            </a:fld>
            <a:endParaRPr lang="en-US" dirty="0"/>
          </a:p>
        </p:txBody>
      </p:sp>
    </p:spTree>
    <p:extLst>
      <p:ext uri="{BB962C8B-B14F-4D97-AF65-F5344CB8AC3E}">
        <p14:creationId xmlns:p14="http://schemas.microsoft.com/office/powerpoint/2010/main" val="161359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b="1" cap="all" spc="400" dirty="0">
                <a:solidFill>
                  <a:schemeClr val="bg1"/>
                </a:solidFill>
                <a:latin typeface="+mn-lt"/>
              </a:rPr>
              <a:t>Topic one</a:t>
            </a: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en-US" dirty="0"/>
              <a:t>Email/Domain Harvesting</a:t>
            </a:r>
          </a:p>
        </p:txBody>
      </p:sp>
    </p:spTree>
    <p:extLst>
      <p:ext uri="{BB962C8B-B14F-4D97-AF65-F5344CB8AC3E}">
        <p14:creationId xmlns:p14="http://schemas.microsoft.com/office/powerpoint/2010/main" val="222788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92" name="Straight Connector 191">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93" name="Rectangle 192">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38200" y="698643"/>
            <a:ext cx="5243394" cy="2225532"/>
          </a:xfrm>
        </p:spPr>
        <p:txBody>
          <a:bodyPr vert="horz" lIns="91440" tIns="45720" rIns="91440" bIns="45720" rtlCol="0" anchor="t">
            <a:normAutofit/>
          </a:bodyPr>
          <a:lstStyle/>
          <a:p>
            <a:pPr algn="ctr"/>
            <a:r>
              <a:rPr lang="en-US" sz="6000" dirty="0"/>
              <a:t>t</a:t>
            </a:r>
            <a:r>
              <a:rPr lang="en-US" sz="6000" kern="1200" dirty="0">
                <a:solidFill>
                  <a:schemeClr val="tx1"/>
                </a:solidFill>
                <a:latin typeface="+mj-lt"/>
                <a:ea typeface="+mj-ea"/>
                <a:cs typeface="+mj-cs"/>
              </a:rPr>
              <a:t>heHarvester</a:t>
            </a:r>
          </a:p>
        </p:txBody>
      </p:sp>
      <p:cxnSp>
        <p:nvCxnSpPr>
          <p:cNvPr id="194" name="Straight Connector 19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73056"/>
            <a:ext cx="0" cy="6476066"/>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95"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5948"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4"/>
          </a:solidFill>
          <a:ln w="603" cap="flat">
            <a:noFill/>
            <a:prstDash val="solid"/>
            <a:miter/>
          </a:ln>
        </p:spPr>
        <p:txBody>
          <a:bodyPr rtlCol="0" anchor="ctr"/>
          <a:lstStyle/>
          <a:p>
            <a:endParaRPr lang="en-US"/>
          </a:p>
        </p:txBody>
      </p:sp>
      <p:sp>
        <p:nvSpPr>
          <p:cNvPr id="19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4728"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solidFill>
          <a:ln w="422" cap="flat">
            <a:noFill/>
            <a:prstDash val="solid"/>
            <a:miter/>
          </a:ln>
        </p:spPr>
        <p:txBody>
          <a:bodyPr rtlCol="0" anchor="ctr"/>
          <a:lstStyle/>
          <a:p>
            <a:endParaRPr lang="en-US"/>
          </a:p>
        </p:txBody>
      </p:sp>
      <p:sp>
        <p:nvSpPr>
          <p:cNvPr id="197"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0408"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4"/>
          </a:solidFill>
          <a:ln w="610" cap="flat">
            <a:noFill/>
            <a:prstDash val="solid"/>
            <a:miter/>
          </a:ln>
        </p:spPr>
        <p:txBody>
          <a:bodyPr rtlCol="0" anchor="ctr"/>
          <a:lstStyle/>
          <a:p>
            <a:endParaRPr lang="en-US"/>
          </a:p>
        </p:txBody>
      </p:sp>
      <p:pic>
        <p:nvPicPr>
          <p:cNvPr id="7" name="Picture 4" descr="A tractor in a field&#10;&#10;Description automatically generated with medium confidence">
            <a:extLst>
              <a:ext uri="{FF2B5EF4-FFF2-40B4-BE49-F238E27FC236}">
                <a16:creationId xmlns:a16="http://schemas.microsoft.com/office/drawing/2014/main" id="{029927DE-A186-46E9-9D36-95A0938F4D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595"/>
          <a:stretch/>
        </p:blipFill>
        <p:spPr bwMode="auto">
          <a:xfrm>
            <a:off x="838199" y="2185604"/>
            <a:ext cx="5152698" cy="341641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99" name="Content Placeholder 3">
            <a:extLst>
              <a:ext uri="{FF2B5EF4-FFF2-40B4-BE49-F238E27FC236}">
                <a16:creationId xmlns:a16="http://schemas.microsoft.com/office/drawing/2014/main" id="{03AAF541-1515-4BAA-A54A-8B104F503168}"/>
              </a:ext>
            </a:extLst>
          </p:cNvPr>
          <p:cNvGraphicFramePr>
            <a:graphicFrameLocks noGrp="1"/>
          </p:cNvGraphicFramePr>
          <p:nvPr>
            <p:ph idx="1"/>
            <p:extLst>
              <p:ext uri="{D42A27DB-BD31-4B8C-83A1-F6EECF244321}">
                <p14:modId xmlns:p14="http://schemas.microsoft.com/office/powerpoint/2010/main" val="1491445564"/>
              </p:ext>
            </p:extLst>
          </p:nvPr>
        </p:nvGraphicFramePr>
        <p:xfrm>
          <a:off x="7229042" y="879355"/>
          <a:ext cx="4124758" cy="512075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4</a:t>
            </a:fld>
            <a:endParaRPr lang="en-US"/>
          </a:p>
        </p:txBody>
      </p:sp>
    </p:spTree>
    <p:extLst>
      <p:ext uri="{BB962C8B-B14F-4D97-AF65-F5344CB8AC3E}">
        <p14:creationId xmlns:p14="http://schemas.microsoft.com/office/powerpoint/2010/main" val="1571263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199"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pPr algn="ctr"/>
            <a:r>
              <a:rPr lang="en-US" sz="5400" dirty="0"/>
              <a:t>What is OSINT?</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lstStyle/>
          <a:p>
            <a:pPr marL="342900" indent="-342900">
              <a:buFont typeface="Arial" panose="020B0604020202020204" pitchFamily="34" charset="0"/>
              <a:buChar char="•"/>
            </a:pPr>
            <a:r>
              <a:rPr lang="en-US" dirty="0"/>
              <a:t>A methodology involving the use of public data/OSINT tools to gather information against a target.</a:t>
            </a:r>
          </a:p>
          <a:p>
            <a:pPr marL="342900" indent="-342900">
              <a:buFont typeface="Arial" panose="020B0604020202020204" pitchFamily="34" charset="0"/>
              <a:buChar char="•"/>
            </a:pPr>
            <a:r>
              <a:rPr lang="en-US" dirty="0"/>
              <a:t>OSINT can target people/organizations</a:t>
            </a:r>
          </a:p>
          <a:p>
            <a:pPr marL="342900" indent="-342900">
              <a:buFont typeface="Arial" panose="020B0604020202020204" pitchFamily="34" charset="0"/>
              <a:buChar char="•"/>
            </a:pPr>
            <a:r>
              <a:rPr lang="en-US" dirty="0"/>
              <a:t>OSINT is the first step an adversary would take in order to gather information against a target.</a:t>
            </a:r>
          </a:p>
          <a:p>
            <a:pPr marL="342900" indent="-342900">
              <a:buFont typeface="Arial" panose="020B0604020202020204" pitchFamily="34" charset="0"/>
              <a:buChar char="•"/>
            </a:pPr>
            <a:r>
              <a:rPr lang="en-US" dirty="0"/>
              <a:t>OSINT is a completely passive process (No direct interaction or link to the target)</a:t>
            </a:r>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3"/>
          <a:srcRect l="71" r="71"/>
          <a:stretch/>
        </p:blipFill>
        <p:spPr/>
      </p:pic>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Presentation Title</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5</a:t>
            </a:fld>
            <a:endParaRPr lang="en-US" dirty="0"/>
          </a:p>
        </p:txBody>
      </p:sp>
    </p:spTree>
    <p:extLst>
      <p:ext uri="{BB962C8B-B14F-4D97-AF65-F5344CB8AC3E}">
        <p14:creationId xmlns:p14="http://schemas.microsoft.com/office/powerpoint/2010/main" val="365334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50392" y="1335024"/>
            <a:ext cx="10503408" cy="1179576"/>
          </a:xfrm>
        </p:spPr>
        <p:txBody>
          <a:bodyPr>
            <a:normAutofit/>
          </a:bodyPr>
          <a:lstStyle/>
          <a:p>
            <a:pPr algn="ctr"/>
            <a:r>
              <a:rPr lang="en-US" sz="5400" dirty="0"/>
              <a:t>OSINT Tools</a:t>
            </a:r>
            <a:endParaRPr lang="en-US" dirty="0"/>
          </a:p>
        </p:txBody>
      </p:sp>
      <p:graphicFrame>
        <p:nvGraphicFramePr>
          <p:cNvPr id="13" name="Content Placeholder 3">
            <a:extLst>
              <a:ext uri="{FF2B5EF4-FFF2-40B4-BE49-F238E27FC236}">
                <a16:creationId xmlns:a16="http://schemas.microsoft.com/office/drawing/2014/main" id="{9992E7FD-2EAE-474C-AAB0-C8A4799C09AE}"/>
              </a:ext>
            </a:extLst>
          </p:cNvPr>
          <p:cNvGraphicFramePr>
            <a:graphicFrameLocks noGrp="1"/>
          </p:cNvGraphicFramePr>
          <p:nvPr>
            <p:ph idx="1"/>
            <p:extLst>
              <p:ext uri="{D42A27DB-BD31-4B8C-83A1-F6EECF244321}">
                <p14:modId xmlns:p14="http://schemas.microsoft.com/office/powerpoint/2010/main" val="3609769289"/>
              </p:ext>
            </p:extLst>
          </p:nvPr>
        </p:nvGraphicFramePr>
        <p:xfrm>
          <a:off x="850392" y="2825496"/>
          <a:ext cx="10503408" cy="33467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6</a:t>
            </a:fld>
            <a:endParaRPr lang="en-US" dirty="0"/>
          </a:p>
        </p:txBody>
      </p:sp>
    </p:spTree>
    <p:extLst>
      <p:ext uri="{BB962C8B-B14F-4D97-AF65-F5344CB8AC3E}">
        <p14:creationId xmlns:p14="http://schemas.microsoft.com/office/powerpoint/2010/main" val="530878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13"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Chart</a:t>
            </a:r>
          </a:p>
        </p:txBody>
      </p:sp>
      <p:graphicFrame>
        <p:nvGraphicFramePr>
          <p:cNvPr id="8" name="Content Placeholder 7" descr="chart">
            <a:extLst>
              <a:ext uri="{FF2B5EF4-FFF2-40B4-BE49-F238E27FC236}">
                <a16:creationId xmlns:a16="http://schemas.microsoft.com/office/drawing/2014/main" id="{314209B2-7DC1-4F18-AD3E-91CE29A6776E}"/>
              </a:ext>
            </a:extLst>
          </p:cNvPr>
          <p:cNvGraphicFramePr>
            <a:graphicFrameLocks noGrp="1"/>
          </p:cNvGraphicFramePr>
          <p:nvPr>
            <p:ph idx="1"/>
            <p:extLst>
              <p:ext uri="{D42A27DB-BD31-4B8C-83A1-F6EECF244321}">
                <p14:modId xmlns:p14="http://schemas.microsoft.com/office/powerpoint/2010/main" val="1669518980"/>
              </p:ext>
            </p:extLst>
          </p:nvPr>
        </p:nvGraphicFramePr>
        <p:xfrm>
          <a:off x="1447800" y="2185945"/>
          <a:ext cx="9906000" cy="3650975"/>
        </p:xfrm>
        <a:graphic>
          <a:graphicData uri="http://schemas.openxmlformats.org/drawingml/2006/chart">
            <c:chart xmlns:c="http://schemas.openxmlformats.org/drawingml/2006/chart" xmlns:r="http://schemas.openxmlformats.org/officeDocument/2006/relationships" r:id="rId2"/>
          </a:graphicData>
        </a:graphic>
      </p:graphicFrame>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7</a:t>
            </a:fld>
            <a:endParaRPr lang="en-US" b="1" cap="all" spc="100" dirty="0">
              <a:solidFill>
                <a:schemeClr val="accent2"/>
              </a:solidFill>
            </a:endParaRPr>
          </a:p>
        </p:txBody>
      </p:sp>
    </p:spTree>
    <p:extLst>
      <p:ext uri="{BB962C8B-B14F-4D97-AF65-F5344CB8AC3E}">
        <p14:creationId xmlns:p14="http://schemas.microsoft.com/office/powerpoint/2010/main" val="783914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Table</a:t>
            </a:r>
          </a:p>
        </p:txBody>
      </p:sp>
      <p:graphicFrame>
        <p:nvGraphicFramePr>
          <p:cNvPr id="5" name="Table 5">
            <a:extLst>
              <a:ext uri="{FF2B5EF4-FFF2-40B4-BE49-F238E27FC236}">
                <a16:creationId xmlns:a16="http://schemas.microsoft.com/office/drawing/2014/main" id="{709A0DA2-E530-420B-ACE1-7D645AE7D06B}"/>
              </a:ext>
            </a:extLst>
          </p:cNvPr>
          <p:cNvGraphicFramePr>
            <a:graphicFrameLocks noGrp="1"/>
          </p:cNvGraphicFramePr>
          <p:nvPr>
            <p:ph idx="1"/>
            <p:extLst>
              <p:ext uri="{D42A27DB-BD31-4B8C-83A1-F6EECF244321}">
                <p14:modId xmlns:p14="http://schemas.microsoft.com/office/powerpoint/2010/main" val="3612315666"/>
              </p:ext>
            </p:extLst>
          </p:nvPr>
        </p:nvGraphicFramePr>
        <p:xfrm>
          <a:off x="1447800" y="2209799"/>
          <a:ext cx="9753600" cy="3010885"/>
        </p:xfrm>
        <a:graphic>
          <a:graphicData uri="http://schemas.openxmlformats.org/drawingml/2006/table">
            <a:tbl>
              <a:tblPr firstRow="1">
                <a:tableStyleId>{5C22544A-7EE6-4342-B048-85BDC9FD1C3A}</a:tableStyleId>
              </a:tblPr>
              <a:tblGrid>
                <a:gridCol w="1950720">
                  <a:extLst>
                    <a:ext uri="{9D8B030D-6E8A-4147-A177-3AD203B41FA5}">
                      <a16:colId xmlns:a16="http://schemas.microsoft.com/office/drawing/2014/main" val="3715394682"/>
                    </a:ext>
                  </a:extLst>
                </a:gridCol>
                <a:gridCol w="1950720">
                  <a:extLst>
                    <a:ext uri="{9D8B030D-6E8A-4147-A177-3AD203B41FA5}">
                      <a16:colId xmlns:a16="http://schemas.microsoft.com/office/drawing/2014/main" val="4203886316"/>
                    </a:ext>
                  </a:extLst>
                </a:gridCol>
                <a:gridCol w="1950720">
                  <a:extLst>
                    <a:ext uri="{9D8B030D-6E8A-4147-A177-3AD203B41FA5}">
                      <a16:colId xmlns:a16="http://schemas.microsoft.com/office/drawing/2014/main" val="1368357775"/>
                    </a:ext>
                  </a:extLst>
                </a:gridCol>
                <a:gridCol w="1950720">
                  <a:extLst>
                    <a:ext uri="{9D8B030D-6E8A-4147-A177-3AD203B41FA5}">
                      <a16:colId xmlns:a16="http://schemas.microsoft.com/office/drawing/2014/main" val="538162733"/>
                    </a:ext>
                  </a:extLst>
                </a:gridCol>
                <a:gridCol w="1950720">
                  <a:extLst>
                    <a:ext uri="{9D8B030D-6E8A-4147-A177-3AD203B41FA5}">
                      <a16:colId xmlns:a16="http://schemas.microsoft.com/office/drawing/2014/main" val="2004813969"/>
                    </a:ext>
                  </a:extLst>
                </a:gridCol>
              </a:tblGrid>
              <a:tr h="602177">
                <a:tc>
                  <a:txBody>
                    <a:bodyPr/>
                    <a:lstStyle/>
                    <a:p>
                      <a:endParaRPr lang="en-US"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chemeClr val="bg1"/>
                          </a:solidFill>
                        </a:rPr>
                        <a:t>Category 1</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dirty="0">
                          <a:solidFill>
                            <a:schemeClr val="bg1"/>
                          </a:solidFill>
                        </a:rPr>
                        <a:t>Category 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en-US" dirty="0">
                          <a:solidFill>
                            <a:schemeClr val="bg1"/>
                          </a:solidFill>
                        </a:rPr>
                        <a:t>Category 3</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algn="ctr"/>
                      <a:r>
                        <a:rPr lang="en-US" dirty="0">
                          <a:solidFill>
                            <a:schemeClr val="bg1"/>
                          </a:solidFill>
                        </a:rPr>
                        <a:t>Category 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42729846"/>
                  </a:ext>
                </a:extLst>
              </a:tr>
              <a:tr h="602177">
                <a:tc>
                  <a:txBody>
                    <a:bodyPr/>
                    <a:lstStyle/>
                    <a:p>
                      <a:pPr algn="ctr"/>
                      <a:r>
                        <a:rPr lang="en-US" b="0" dirty="0"/>
                        <a:t>Item 1 </a:t>
                      </a:r>
                    </a:p>
                  </a:txBody>
                  <a:tcPr anchor="ctr">
                    <a:lnL w="12700" cmpd="sng">
                      <a:noFill/>
                    </a:lnL>
                    <a:lnR w="6350"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2.3</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5</a:t>
                      </a:r>
                    </a:p>
                  </a:txBody>
                  <a:tcPr anchor="ctr">
                    <a:lnL w="6350" cap="flat" cmpd="sng" algn="ctr">
                      <a:solidFill>
                        <a:schemeClr val="accent4"/>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5059026"/>
                  </a:ext>
                </a:extLst>
              </a:tr>
              <a:tr h="602177">
                <a:tc>
                  <a:txBody>
                    <a:bodyPr/>
                    <a:lstStyle/>
                    <a:p>
                      <a:pPr algn="ctr"/>
                      <a:r>
                        <a:rPr lang="en-US" b="0" dirty="0"/>
                        <a:t>Item 2</a:t>
                      </a:r>
                    </a:p>
                  </a:txBody>
                  <a:tcPr anchor="ctr">
                    <a:lnR w="6350" cap="flat" cmpd="sng" algn="ctr">
                      <a:solidFill>
                        <a:schemeClr val="accent1"/>
                      </a:solidFill>
                      <a:prstDash val="solid"/>
                      <a:round/>
                      <a:headEnd type="none" w="med" len="med"/>
                      <a:tailEnd type="none" w="med" len="med"/>
                    </a:lnR>
                    <a:lnT w="12700" cmpd="sng">
                      <a:noFill/>
                    </a:lnT>
                    <a:noFill/>
                  </a:tcPr>
                </a:tc>
                <a:tc>
                  <a:txBody>
                    <a:bodyPr/>
                    <a:lstStyle/>
                    <a:p>
                      <a:pPr algn="ctr"/>
                      <a:r>
                        <a:rPr lang="en-US" dirty="0"/>
                        <a:t>3.2</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12700" cmpd="sng">
                      <a:noFill/>
                    </a:lnT>
                    <a:noFill/>
                  </a:tcPr>
                </a:tc>
                <a:tc>
                  <a:txBody>
                    <a:bodyPr/>
                    <a:lstStyle/>
                    <a:p>
                      <a:pPr algn="ctr"/>
                      <a:r>
                        <a:rPr lang="en-US" dirty="0"/>
                        <a:t>5.1</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12700" cmpd="sng">
                      <a:noFill/>
                    </a:lnT>
                    <a:noFill/>
                  </a:tcPr>
                </a:tc>
                <a:tc>
                  <a:txBody>
                    <a:bodyPr/>
                    <a:lstStyle/>
                    <a:p>
                      <a:pPr algn="ctr"/>
                      <a:r>
                        <a:rPr lang="en-US" dirty="0"/>
                        <a:t>4.4</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12700" cmpd="sng">
                      <a:noFill/>
                    </a:lnT>
                    <a:noFill/>
                  </a:tcPr>
                </a:tc>
                <a:tc>
                  <a:txBody>
                    <a:bodyPr/>
                    <a:lstStyle/>
                    <a:p>
                      <a:pPr algn="ctr"/>
                      <a:r>
                        <a:rPr lang="en-US" dirty="0"/>
                        <a:t>3</a:t>
                      </a:r>
                    </a:p>
                  </a:txBody>
                  <a:tcPr anchor="ctr">
                    <a:lnL w="6350" cap="flat" cmpd="sng" algn="ctr">
                      <a:solidFill>
                        <a:schemeClr val="accent4"/>
                      </a:solidFill>
                      <a:prstDash val="solid"/>
                      <a:round/>
                      <a:headEnd type="none" w="med" len="med"/>
                      <a:tailEnd type="none" w="med" len="med"/>
                    </a:lnL>
                    <a:lnT w="12700" cmpd="sng">
                      <a:noFill/>
                    </a:lnT>
                    <a:noFill/>
                  </a:tcPr>
                </a:tc>
                <a:extLst>
                  <a:ext uri="{0D108BD9-81ED-4DB2-BD59-A6C34878D82A}">
                    <a16:rowId xmlns:a16="http://schemas.microsoft.com/office/drawing/2014/main" val="3783722433"/>
                  </a:ext>
                </a:extLst>
              </a:tr>
              <a:tr h="602177">
                <a:tc>
                  <a:txBody>
                    <a:bodyPr/>
                    <a:lstStyle/>
                    <a:p>
                      <a:pPr algn="ctr"/>
                      <a:r>
                        <a:rPr lang="en-US" b="0" dirty="0"/>
                        <a:t>Item 3</a:t>
                      </a:r>
                    </a:p>
                  </a:txBody>
                  <a:tcPr anchor="ctr">
                    <a:lnR w="6350" cap="flat" cmpd="sng" algn="ctr">
                      <a:solidFill>
                        <a:schemeClr val="accent1"/>
                      </a:solidFill>
                      <a:prstDash val="solid"/>
                      <a:round/>
                      <a:headEnd type="none" w="med" len="med"/>
                      <a:tailEnd type="none" w="med" len="med"/>
                    </a:lnR>
                    <a:noFill/>
                  </a:tcPr>
                </a:tc>
                <a:tc>
                  <a:txBody>
                    <a:bodyPr/>
                    <a:lstStyle/>
                    <a:p>
                      <a:pPr algn="ctr"/>
                      <a:r>
                        <a:rPr lang="en-US" dirty="0"/>
                        <a:t>2.1</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a:r>
                        <a:rPr lang="en-US" dirty="0"/>
                        <a:t>1.7</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a:r>
                        <a:rPr lang="en-US" dirty="0"/>
                        <a:t>2.5</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a:r>
                        <a:rPr lang="en-US" dirty="0"/>
                        <a:t>2.8</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1400497281"/>
                  </a:ext>
                </a:extLst>
              </a:tr>
              <a:tr h="602177">
                <a:tc>
                  <a:txBody>
                    <a:bodyPr/>
                    <a:lstStyle/>
                    <a:p>
                      <a:pPr algn="ctr"/>
                      <a:r>
                        <a:rPr lang="en-US" b="0" dirty="0"/>
                        <a:t>Item 4</a:t>
                      </a:r>
                    </a:p>
                  </a:txBody>
                  <a:tcPr anchor="ctr">
                    <a:lnR w="6350" cap="flat" cmpd="sng" algn="ctr">
                      <a:solidFill>
                        <a:schemeClr val="accent1"/>
                      </a:solidFill>
                      <a:prstDash val="solid"/>
                      <a:round/>
                      <a:headEnd type="none" w="med" len="med"/>
                      <a:tailEnd type="none" w="med" len="med"/>
                    </a:lnR>
                    <a:noFill/>
                  </a:tcPr>
                </a:tc>
                <a:tc>
                  <a:txBody>
                    <a:bodyPr/>
                    <a:lstStyle/>
                    <a:p>
                      <a:pPr algn="ctr"/>
                      <a:r>
                        <a:rPr lang="en-US" dirty="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a:r>
                        <a:rPr lang="en-US" dirty="0"/>
                        <a:t>2.2</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a:r>
                        <a:rPr lang="en-US" dirty="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a:r>
                        <a:rPr lang="en-US" dirty="0"/>
                        <a:t>7</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567824203"/>
                  </a:ext>
                </a:extLst>
              </a:tr>
            </a:tbl>
          </a:graphicData>
        </a:graphic>
      </p:graphicFrame>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8</a:t>
            </a:fld>
            <a:endParaRPr lang="en-US" b="1" cap="all" spc="100" dirty="0">
              <a:solidFill>
                <a:schemeClr val="accent2"/>
              </a:solidFill>
            </a:endParaRPr>
          </a:p>
        </p:txBody>
      </p:sp>
    </p:spTree>
    <p:extLst>
      <p:ext uri="{BB962C8B-B14F-4D97-AF65-F5344CB8AC3E}">
        <p14:creationId xmlns:p14="http://schemas.microsoft.com/office/powerpoint/2010/main" val="277827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p:txBody>
          <a:bodyPr/>
          <a:lstStyle/>
          <a:p>
            <a:r>
              <a:rPr lang="en-US" sz="3600" dirty="0"/>
              <a:t>The way to get started is to quit talking and begin doing.</a:t>
            </a:r>
            <a:endParaRPr lang="en-US" dirty="0"/>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p:txBody>
          <a:bodyPr/>
          <a:lstStyle/>
          <a:p>
            <a:r>
              <a:rPr lang="en-US" sz="1800" dirty="0"/>
              <a:t>Walt Disney</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2"/>
          <a:srcRect/>
          <a:stretch/>
        </p:blipFill>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a:lstStyle/>
          <a:p>
            <a:fld id="{D8DA9DAA-006C-4F4B-980E-E3DF019B24E2}" type="slidenum">
              <a:rPr lang="en-US" smtClean="0"/>
              <a:pPr/>
              <a:t>9</a:t>
            </a:fld>
            <a:endParaRPr lang="en-US" dirty="0"/>
          </a:p>
        </p:txBody>
      </p:sp>
    </p:spTree>
    <p:extLst>
      <p:ext uri="{BB962C8B-B14F-4D97-AF65-F5344CB8AC3E}">
        <p14:creationId xmlns:p14="http://schemas.microsoft.com/office/powerpoint/2010/main" val="3561473475"/>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Galaxy presentation</Template>
  <TotalTime>120</TotalTime>
  <Words>1329</Words>
  <Application>Microsoft Office PowerPoint</Application>
  <PresentationFormat>Widescreen</PresentationFormat>
  <Paragraphs>131</Paragraphs>
  <Slides>15</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Univers</vt:lpstr>
      <vt:lpstr>GradientUnivers</vt:lpstr>
      <vt:lpstr>osint (open source intelligence) &amp; Passive reconnaissance</vt:lpstr>
      <vt:lpstr>Agenda</vt:lpstr>
      <vt:lpstr>Topic one</vt:lpstr>
      <vt:lpstr>theHarvester</vt:lpstr>
      <vt:lpstr>What is OSINT?</vt:lpstr>
      <vt:lpstr>OSINT Tools</vt:lpstr>
      <vt:lpstr>Chart</vt:lpstr>
      <vt:lpstr>Table</vt:lpstr>
      <vt:lpstr>The way to get started is to quit talking and begin doing.</vt:lpstr>
      <vt:lpstr>Team</vt:lpstr>
      <vt:lpstr>Timeline</vt:lpstr>
      <vt:lpstr>Title</vt:lpstr>
      <vt:lpstr>Title </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Galaxy</dc:title>
  <dc:creator>Aqeeb Hussain</dc:creator>
  <cp:lastModifiedBy>Aqeeb Hussain</cp:lastModifiedBy>
  <cp:revision>359</cp:revision>
  <dcterms:created xsi:type="dcterms:W3CDTF">2021-09-08T22:58:28Z</dcterms:created>
  <dcterms:modified xsi:type="dcterms:W3CDTF">2021-09-09T00:59:23Z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